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66" r:id="rId5"/>
    <p:sldId id="267" r:id="rId6"/>
    <p:sldId id="268" r:id="rId7"/>
    <p:sldId id="269" r:id="rId8"/>
    <p:sldId id="258" r:id="rId9"/>
    <p:sldId id="270" r:id="rId10"/>
    <p:sldId id="271" r:id="rId11"/>
    <p:sldId id="272" r:id="rId12"/>
    <p:sldId id="273" r:id="rId13"/>
    <p:sldId id="277" r:id="rId14"/>
    <p:sldId id="259" r:id="rId15"/>
    <p:sldId id="260" r:id="rId16"/>
    <p:sldId id="264" r:id="rId17"/>
    <p:sldId id="262" r:id="rId18"/>
    <p:sldId id="261" r:id="rId19"/>
    <p:sldId id="26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88B229-CB4D-4F1A-9DA6-E950C0A836FD}" type="doc">
      <dgm:prSet loTypeId="urn:microsoft.com/office/officeart/2005/8/layout/hList7" loCatId="list" qsTypeId="urn:microsoft.com/office/officeart/2005/8/quickstyle/simple1" qsCatId="simple" csTypeId="urn:microsoft.com/office/officeart/2005/8/colors/accent1_2" csCatId="accent1"/>
      <dgm:spPr/>
      <dgm:t>
        <a:bodyPr/>
        <a:lstStyle/>
        <a:p>
          <a:endParaRPr lang="en-IN"/>
        </a:p>
      </dgm:t>
    </dgm:pt>
    <dgm:pt modelId="{5061AF34-BA00-467D-8A1D-9928EB24604A}">
      <dgm:prSet/>
      <dgm:spPr/>
      <dgm:t>
        <a:bodyPr/>
        <a:lstStyle/>
        <a:p>
          <a:r>
            <a:rPr lang="en-US"/>
            <a:t>Ability is what you have</a:t>
          </a:r>
          <a:r>
            <a:rPr lang="en-IN"/>
            <a:t>   </a:t>
          </a:r>
        </a:p>
      </dgm:t>
    </dgm:pt>
    <dgm:pt modelId="{A96BF7C7-89C7-4B8C-BE84-5AB2C1185DF8}" type="parTrans" cxnId="{493C1A54-9C4C-411F-9313-4CBD6C3074C2}">
      <dgm:prSet/>
      <dgm:spPr/>
      <dgm:t>
        <a:bodyPr/>
        <a:lstStyle/>
        <a:p>
          <a:endParaRPr lang="en-IN"/>
        </a:p>
      </dgm:t>
    </dgm:pt>
    <dgm:pt modelId="{943DE6C0-D8B0-43A4-B8C6-E06622DB6151}" type="sibTrans" cxnId="{493C1A54-9C4C-411F-9313-4CBD6C3074C2}">
      <dgm:prSet/>
      <dgm:spPr/>
      <dgm:t>
        <a:bodyPr/>
        <a:lstStyle/>
        <a:p>
          <a:endParaRPr lang="en-IN"/>
        </a:p>
      </dgm:t>
    </dgm:pt>
    <dgm:pt modelId="{7728D3CE-8712-4B4E-8E58-B67558B86636}">
      <dgm:prSet/>
      <dgm:spPr/>
      <dgm:t>
        <a:bodyPr/>
        <a:lstStyle/>
        <a:p>
          <a:r>
            <a:rPr lang="en-IN"/>
            <a:t>Motivation makes you decide what you want to do</a:t>
          </a:r>
        </a:p>
      </dgm:t>
    </dgm:pt>
    <dgm:pt modelId="{3A6B3577-0F20-4D73-85B9-8E85773EE710}" type="parTrans" cxnId="{ECED368D-207B-492D-B7A9-10BF2F30BEFB}">
      <dgm:prSet/>
      <dgm:spPr/>
      <dgm:t>
        <a:bodyPr/>
        <a:lstStyle/>
        <a:p>
          <a:endParaRPr lang="en-IN"/>
        </a:p>
      </dgm:t>
    </dgm:pt>
    <dgm:pt modelId="{676BA0A0-A2C4-4D22-AE86-B875C1CF73A7}" type="sibTrans" cxnId="{ECED368D-207B-492D-B7A9-10BF2F30BEFB}">
      <dgm:prSet/>
      <dgm:spPr/>
      <dgm:t>
        <a:bodyPr/>
        <a:lstStyle/>
        <a:p>
          <a:endParaRPr lang="en-IN"/>
        </a:p>
      </dgm:t>
    </dgm:pt>
    <dgm:pt modelId="{F37D5028-9BAC-4126-A1E8-176F35996F2B}">
      <dgm:prSet/>
      <dgm:spPr/>
      <dgm:t>
        <a:bodyPr/>
        <a:lstStyle/>
        <a:p>
          <a:r>
            <a:rPr lang="en-IN"/>
            <a:t>But your attitude decides how well you do that  </a:t>
          </a:r>
        </a:p>
      </dgm:t>
    </dgm:pt>
    <dgm:pt modelId="{84A36DBB-B29D-4425-B6DE-BE55975D16CA}" type="parTrans" cxnId="{EEA1592D-4ED3-4FD4-8031-E7B10CAE2623}">
      <dgm:prSet/>
      <dgm:spPr/>
      <dgm:t>
        <a:bodyPr/>
        <a:lstStyle/>
        <a:p>
          <a:endParaRPr lang="en-IN"/>
        </a:p>
      </dgm:t>
    </dgm:pt>
    <dgm:pt modelId="{F5EEA29A-C939-4FF8-B946-9571C04157F2}" type="sibTrans" cxnId="{EEA1592D-4ED3-4FD4-8031-E7B10CAE2623}">
      <dgm:prSet/>
      <dgm:spPr/>
      <dgm:t>
        <a:bodyPr/>
        <a:lstStyle/>
        <a:p>
          <a:endParaRPr lang="en-IN"/>
        </a:p>
      </dgm:t>
    </dgm:pt>
    <dgm:pt modelId="{8576B936-88F7-497E-AC4A-220203F0EC6A}" type="pres">
      <dgm:prSet presAssocID="{AF88B229-CB4D-4F1A-9DA6-E950C0A836FD}" presName="Name0" presStyleCnt="0">
        <dgm:presLayoutVars>
          <dgm:dir/>
          <dgm:resizeHandles val="exact"/>
        </dgm:presLayoutVars>
      </dgm:prSet>
      <dgm:spPr/>
    </dgm:pt>
    <dgm:pt modelId="{B0FFCA9F-DF49-4A34-BC01-37FDF073C42F}" type="pres">
      <dgm:prSet presAssocID="{AF88B229-CB4D-4F1A-9DA6-E950C0A836FD}" presName="fgShape" presStyleLbl="fgShp" presStyleIdx="0" presStyleCnt="1"/>
      <dgm:spPr/>
    </dgm:pt>
    <dgm:pt modelId="{F42CDD20-787E-431C-9FA5-7C27EE1B84A5}" type="pres">
      <dgm:prSet presAssocID="{AF88B229-CB4D-4F1A-9DA6-E950C0A836FD}" presName="linComp" presStyleCnt="0"/>
      <dgm:spPr/>
    </dgm:pt>
    <dgm:pt modelId="{C5EC8E9B-907A-4C0F-8B75-DB66901F35FC}" type="pres">
      <dgm:prSet presAssocID="{5061AF34-BA00-467D-8A1D-9928EB24604A}" presName="compNode" presStyleCnt="0"/>
      <dgm:spPr/>
    </dgm:pt>
    <dgm:pt modelId="{3890B2AF-3843-4B9A-ADEF-00C7680915CC}" type="pres">
      <dgm:prSet presAssocID="{5061AF34-BA00-467D-8A1D-9928EB24604A}" presName="bkgdShape" presStyleLbl="node1" presStyleIdx="0" presStyleCnt="3"/>
      <dgm:spPr/>
    </dgm:pt>
    <dgm:pt modelId="{765E3C0E-5B5D-4FD6-B81A-EF3900FFDD6A}" type="pres">
      <dgm:prSet presAssocID="{5061AF34-BA00-467D-8A1D-9928EB24604A}" presName="nodeTx" presStyleLbl="node1" presStyleIdx="0" presStyleCnt="3">
        <dgm:presLayoutVars>
          <dgm:bulletEnabled val="1"/>
        </dgm:presLayoutVars>
      </dgm:prSet>
      <dgm:spPr/>
    </dgm:pt>
    <dgm:pt modelId="{14AA0417-1F11-413F-AC5B-A5C6AE751495}" type="pres">
      <dgm:prSet presAssocID="{5061AF34-BA00-467D-8A1D-9928EB24604A}" presName="invisiNode" presStyleLbl="node1" presStyleIdx="0" presStyleCnt="3"/>
      <dgm:spPr/>
    </dgm:pt>
    <dgm:pt modelId="{27F473E1-6041-4A85-97FC-6AE33330F41D}" type="pres">
      <dgm:prSet presAssocID="{5061AF34-BA00-467D-8A1D-9928EB24604A}" presName="imagNode" presStyleLbl="fgImgPlace1" presStyleIdx="0" presStyleCnt="3"/>
      <dgm:spPr/>
    </dgm:pt>
    <dgm:pt modelId="{FCEB625D-5252-4A6C-A5B6-46B357636CA9}" type="pres">
      <dgm:prSet presAssocID="{943DE6C0-D8B0-43A4-B8C6-E06622DB6151}" presName="sibTrans" presStyleLbl="sibTrans2D1" presStyleIdx="0" presStyleCnt="0"/>
      <dgm:spPr/>
    </dgm:pt>
    <dgm:pt modelId="{9F189B24-6A30-47A8-865D-F448D436FD38}" type="pres">
      <dgm:prSet presAssocID="{7728D3CE-8712-4B4E-8E58-B67558B86636}" presName="compNode" presStyleCnt="0"/>
      <dgm:spPr/>
    </dgm:pt>
    <dgm:pt modelId="{D8A90B32-A98E-4533-A835-855F178A3167}" type="pres">
      <dgm:prSet presAssocID="{7728D3CE-8712-4B4E-8E58-B67558B86636}" presName="bkgdShape" presStyleLbl="node1" presStyleIdx="1" presStyleCnt="3"/>
      <dgm:spPr/>
    </dgm:pt>
    <dgm:pt modelId="{878331FA-6B3C-407B-840C-BC7A053FE8D4}" type="pres">
      <dgm:prSet presAssocID="{7728D3CE-8712-4B4E-8E58-B67558B86636}" presName="nodeTx" presStyleLbl="node1" presStyleIdx="1" presStyleCnt="3">
        <dgm:presLayoutVars>
          <dgm:bulletEnabled val="1"/>
        </dgm:presLayoutVars>
      </dgm:prSet>
      <dgm:spPr/>
    </dgm:pt>
    <dgm:pt modelId="{E2E6BAA6-8C60-4F9A-9B33-664C0828E170}" type="pres">
      <dgm:prSet presAssocID="{7728D3CE-8712-4B4E-8E58-B67558B86636}" presName="invisiNode" presStyleLbl="node1" presStyleIdx="1" presStyleCnt="3"/>
      <dgm:spPr/>
    </dgm:pt>
    <dgm:pt modelId="{D0FA53F7-BBAF-4942-91B5-591ED76FBEE8}" type="pres">
      <dgm:prSet presAssocID="{7728D3CE-8712-4B4E-8E58-B67558B86636}" presName="imagNode" presStyleLbl="fgImgPlace1" presStyleIdx="1" presStyleCnt="3"/>
      <dgm:spPr/>
    </dgm:pt>
    <dgm:pt modelId="{E010A505-6188-4839-A46D-5EC8AFC3B5F5}" type="pres">
      <dgm:prSet presAssocID="{676BA0A0-A2C4-4D22-AE86-B875C1CF73A7}" presName="sibTrans" presStyleLbl="sibTrans2D1" presStyleIdx="0" presStyleCnt="0"/>
      <dgm:spPr/>
    </dgm:pt>
    <dgm:pt modelId="{E288601A-AA2F-470E-A70F-350313C1FE20}" type="pres">
      <dgm:prSet presAssocID="{F37D5028-9BAC-4126-A1E8-176F35996F2B}" presName="compNode" presStyleCnt="0"/>
      <dgm:spPr/>
    </dgm:pt>
    <dgm:pt modelId="{ABF1A5EF-1B36-4BA5-923F-FA6FCD328A61}" type="pres">
      <dgm:prSet presAssocID="{F37D5028-9BAC-4126-A1E8-176F35996F2B}" presName="bkgdShape" presStyleLbl="node1" presStyleIdx="2" presStyleCnt="3"/>
      <dgm:spPr/>
    </dgm:pt>
    <dgm:pt modelId="{E93A5EC5-37C3-4670-86DE-A41902ABFD03}" type="pres">
      <dgm:prSet presAssocID="{F37D5028-9BAC-4126-A1E8-176F35996F2B}" presName="nodeTx" presStyleLbl="node1" presStyleIdx="2" presStyleCnt="3">
        <dgm:presLayoutVars>
          <dgm:bulletEnabled val="1"/>
        </dgm:presLayoutVars>
      </dgm:prSet>
      <dgm:spPr/>
    </dgm:pt>
    <dgm:pt modelId="{0D65187D-1825-49ED-9300-E3F2D450F4B9}" type="pres">
      <dgm:prSet presAssocID="{F37D5028-9BAC-4126-A1E8-176F35996F2B}" presName="invisiNode" presStyleLbl="node1" presStyleIdx="2" presStyleCnt="3"/>
      <dgm:spPr/>
    </dgm:pt>
    <dgm:pt modelId="{653DF9E6-E0EB-4F5B-BEEA-697DEE6B686F}" type="pres">
      <dgm:prSet presAssocID="{F37D5028-9BAC-4126-A1E8-176F35996F2B}" presName="imagNode" presStyleLbl="fgImgPlace1" presStyleIdx="2" presStyleCnt="3"/>
      <dgm:spPr/>
    </dgm:pt>
  </dgm:ptLst>
  <dgm:cxnLst>
    <dgm:cxn modelId="{70E99418-A236-42ED-96B1-96B64936E5FF}" type="presOf" srcId="{5061AF34-BA00-467D-8A1D-9928EB24604A}" destId="{3890B2AF-3843-4B9A-ADEF-00C7680915CC}" srcOrd="0" destOrd="0" presId="urn:microsoft.com/office/officeart/2005/8/layout/hList7"/>
    <dgm:cxn modelId="{EEA1592D-4ED3-4FD4-8031-E7B10CAE2623}" srcId="{AF88B229-CB4D-4F1A-9DA6-E950C0A836FD}" destId="{F37D5028-9BAC-4126-A1E8-176F35996F2B}" srcOrd="2" destOrd="0" parTransId="{84A36DBB-B29D-4425-B6DE-BE55975D16CA}" sibTransId="{F5EEA29A-C939-4FF8-B946-9571C04157F2}"/>
    <dgm:cxn modelId="{312FBD6E-0251-4A1E-B96C-4B441F63A50B}" type="presOf" srcId="{7728D3CE-8712-4B4E-8E58-B67558B86636}" destId="{D8A90B32-A98E-4533-A835-855F178A3167}" srcOrd="0" destOrd="0" presId="urn:microsoft.com/office/officeart/2005/8/layout/hList7"/>
    <dgm:cxn modelId="{D18C7C70-FF0F-45AF-8B74-98ED59D0BBEF}" type="presOf" srcId="{AF88B229-CB4D-4F1A-9DA6-E950C0A836FD}" destId="{8576B936-88F7-497E-AC4A-220203F0EC6A}" srcOrd="0" destOrd="0" presId="urn:microsoft.com/office/officeart/2005/8/layout/hList7"/>
    <dgm:cxn modelId="{493C1A54-9C4C-411F-9313-4CBD6C3074C2}" srcId="{AF88B229-CB4D-4F1A-9DA6-E950C0A836FD}" destId="{5061AF34-BA00-467D-8A1D-9928EB24604A}" srcOrd="0" destOrd="0" parTransId="{A96BF7C7-89C7-4B8C-BE84-5AB2C1185DF8}" sibTransId="{943DE6C0-D8B0-43A4-B8C6-E06622DB6151}"/>
    <dgm:cxn modelId="{7C9B5F7C-8968-4040-AC71-4420DC4DDABF}" type="presOf" srcId="{943DE6C0-D8B0-43A4-B8C6-E06622DB6151}" destId="{FCEB625D-5252-4A6C-A5B6-46B357636CA9}" srcOrd="0" destOrd="0" presId="urn:microsoft.com/office/officeart/2005/8/layout/hList7"/>
    <dgm:cxn modelId="{ECED368D-207B-492D-B7A9-10BF2F30BEFB}" srcId="{AF88B229-CB4D-4F1A-9DA6-E950C0A836FD}" destId="{7728D3CE-8712-4B4E-8E58-B67558B86636}" srcOrd="1" destOrd="0" parTransId="{3A6B3577-0F20-4D73-85B9-8E85773EE710}" sibTransId="{676BA0A0-A2C4-4D22-AE86-B875C1CF73A7}"/>
    <dgm:cxn modelId="{0B827099-EDF2-4DEC-B93E-59B786189D06}" type="presOf" srcId="{F37D5028-9BAC-4126-A1E8-176F35996F2B}" destId="{ABF1A5EF-1B36-4BA5-923F-FA6FCD328A61}" srcOrd="0" destOrd="0" presId="urn:microsoft.com/office/officeart/2005/8/layout/hList7"/>
    <dgm:cxn modelId="{1D9F9F99-757F-4DF9-B224-E5C1B281CF1D}" type="presOf" srcId="{7728D3CE-8712-4B4E-8E58-B67558B86636}" destId="{878331FA-6B3C-407B-840C-BC7A053FE8D4}" srcOrd="1" destOrd="0" presId="urn:microsoft.com/office/officeart/2005/8/layout/hList7"/>
    <dgm:cxn modelId="{F211CE9A-39D0-43BA-B1FC-9CA980B49056}" type="presOf" srcId="{F37D5028-9BAC-4126-A1E8-176F35996F2B}" destId="{E93A5EC5-37C3-4670-86DE-A41902ABFD03}" srcOrd="1" destOrd="0" presId="urn:microsoft.com/office/officeart/2005/8/layout/hList7"/>
    <dgm:cxn modelId="{4AB851A6-8782-469A-9899-CF83121AB888}" type="presOf" srcId="{5061AF34-BA00-467D-8A1D-9928EB24604A}" destId="{765E3C0E-5B5D-4FD6-B81A-EF3900FFDD6A}" srcOrd="1" destOrd="0" presId="urn:microsoft.com/office/officeart/2005/8/layout/hList7"/>
    <dgm:cxn modelId="{B696ECAF-0622-46DE-939E-95A853267A01}" type="presOf" srcId="{676BA0A0-A2C4-4D22-AE86-B875C1CF73A7}" destId="{E010A505-6188-4839-A46D-5EC8AFC3B5F5}" srcOrd="0" destOrd="0" presId="urn:microsoft.com/office/officeart/2005/8/layout/hList7"/>
    <dgm:cxn modelId="{D3E00F9F-7BA8-4533-B469-AE53E39EC44A}" type="presParOf" srcId="{8576B936-88F7-497E-AC4A-220203F0EC6A}" destId="{B0FFCA9F-DF49-4A34-BC01-37FDF073C42F}" srcOrd="0" destOrd="0" presId="urn:microsoft.com/office/officeart/2005/8/layout/hList7"/>
    <dgm:cxn modelId="{8A9AB664-A9DA-4712-82E5-8C67C6C626F1}" type="presParOf" srcId="{8576B936-88F7-497E-AC4A-220203F0EC6A}" destId="{F42CDD20-787E-431C-9FA5-7C27EE1B84A5}" srcOrd="1" destOrd="0" presId="urn:microsoft.com/office/officeart/2005/8/layout/hList7"/>
    <dgm:cxn modelId="{B7978BD0-E896-4549-B9AD-7CC0D800D661}" type="presParOf" srcId="{F42CDD20-787E-431C-9FA5-7C27EE1B84A5}" destId="{C5EC8E9B-907A-4C0F-8B75-DB66901F35FC}" srcOrd="0" destOrd="0" presId="urn:microsoft.com/office/officeart/2005/8/layout/hList7"/>
    <dgm:cxn modelId="{B402BED0-9F7A-4B88-A77B-2D505E1F6140}" type="presParOf" srcId="{C5EC8E9B-907A-4C0F-8B75-DB66901F35FC}" destId="{3890B2AF-3843-4B9A-ADEF-00C7680915CC}" srcOrd="0" destOrd="0" presId="urn:microsoft.com/office/officeart/2005/8/layout/hList7"/>
    <dgm:cxn modelId="{A0915F0B-91C5-4509-9CCA-10500F5EAAE3}" type="presParOf" srcId="{C5EC8E9B-907A-4C0F-8B75-DB66901F35FC}" destId="{765E3C0E-5B5D-4FD6-B81A-EF3900FFDD6A}" srcOrd="1" destOrd="0" presId="urn:microsoft.com/office/officeart/2005/8/layout/hList7"/>
    <dgm:cxn modelId="{13186459-1E81-4197-B455-EE54275F8943}" type="presParOf" srcId="{C5EC8E9B-907A-4C0F-8B75-DB66901F35FC}" destId="{14AA0417-1F11-413F-AC5B-A5C6AE751495}" srcOrd="2" destOrd="0" presId="urn:microsoft.com/office/officeart/2005/8/layout/hList7"/>
    <dgm:cxn modelId="{118A3EFA-0FE5-422A-8B6B-5F7D3BD51A1E}" type="presParOf" srcId="{C5EC8E9B-907A-4C0F-8B75-DB66901F35FC}" destId="{27F473E1-6041-4A85-97FC-6AE33330F41D}" srcOrd="3" destOrd="0" presId="urn:microsoft.com/office/officeart/2005/8/layout/hList7"/>
    <dgm:cxn modelId="{B01065E7-5A8F-4520-888B-65925FFD5E9F}" type="presParOf" srcId="{F42CDD20-787E-431C-9FA5-7C27EE1B84A5}" destId="{FCEB625D-5252-4A6C-A5B6-46B357636CA9}" srcOrd="1" destOrd="0" presId="urn:microsoft.com/office/officeart/2005/8/layout/hList7"/>
    <dgm:cxn modelId="{7E57BBD7-1053-4E77-B432-A3C76AA33818}" type="presParOf" srcId="{F42CDD20-787E-431C-9FA5-7C27EE1B84A5}" destId="{9F189B24-6A30-47A8-865D-F448D436FD38}" srcOrd="2" destOrd="0" presId="urn:microsoft.com/office/officeart/2005/8/layout/hList7"/>
    <dgm:cxn modelId="{FD296063-B53A-4847-893B-6F0422C26C58}" type="presParOf" srcId="{9F189B24-6A30-47A8-865D-F448D436FD38}" destId="{D8A90B32-A98E-4533-A835-855F178A3167}" srcOrd="0" destOrd="0" presId="urn:microsoft.com/office/officeart/2005/8/layout/hList7"/>
    <dgm:cxn modelId="{13BA253F-66F8-4148-99E5-B4E71F0E6826}" type="presParOf" srcId="{9F189B24-6A30-47A8-865D-F448D436FD38}" destId="{878331FA-6B3C-407B-840C-BC7A053FE8D4}" srcOrd="1" destOrd="0" presId="urn:microsoft.com/office/officeart/2005/8/layout/hList7"/>
    <dgm:cxn modelId="{7BE50D3F-F5ED-448D-8A04-10FD9CA6AA05}" type="presParOf" srcId="{9F189B24-6A30-47A8-865D-F448D436FD38}" destId="{E2E6BAA6-8C60-4F9A-9B33-664C0828E170}" srcOrd="2" destOrd="0" presId="urn:microsoft.com/office/officeart/2005/8/layout/hList7"/>
    <dgm:cxn modelId="{F2017C68-F5B1-42E0-93C5-9AE509209CD5}" type="presParOf" srcId="{9F189B24-6A30-47A8-865D-F448D436FD38}" destId="{D0FA53F7-BBAF-4942-91B5-591ED76FBEE8}" srcOrd="3" destOrd="0" presId="urn:microsoft.com/office/officeart/2005/8/layout/hList7"/>
    <dgm:cxn modelId="{9E3371F2-3E4F-47D0-9926-E3E8253A41CB}" type="presParOf" srcId="{F42CDD20-787E-431C-9FA5-7C27EE1B84A5}" destId="{E010A505-6188-4839-A46D-5EC8AFC3B5F5}" srcOrd="3" destOrd="0" presId="urn:microsoft.com/office/officeart/2005/8/layout/hList7"/>
    <dgm:cxn modelId="{14E48D00-4A46-44AB-85F1-CF6E420A3312}" type="presParOf" srcId="{F42CDD20-787E-431C-9FA5-7C27EE1B84A5}" destId="{E288601A-AA2F-470E-A70F-350313C1FE20}" srcOrd="4" destOrd="0" presId="urn:microsoft.com/office/officeart/2005/8/layout/hList7"/>
    <dgm:cxn modelId="{9874DE6B-AE9B-4CFE-9B72-6300F58F1E83}" type="presParOf" srcId="{E288601A-AA2F-470E-A70F-350313C1FE20}" destId="{ABF1A5EF-1B36-4BA5-923F-FA6FCD328A61}" srcOrd="0" destOrd="0" presId="urn:microsoft.com/office/officeart/2005/8/layout/hList7"/>
    <dgm:cxn modelId="{D1889DF8-ED32-45B4-8199-0B4C73FDC23A}" type="presParOf" srcId="{E288601A-AA2F-470E-A70F-350313C1FE20}" destId="{E93A5EC5-37C3-4670-86DE-A41902ABFD03}" srcOrd="1" destOrd="0" presId="urn:microsoft.com/office/officeart/2005/8/layout/hList7"/>
    <dgm:cxn modelId="{BCCA9BA3-35BB-4453-8F7B-EA4E1E172883}" type="presParOf" srcId="{E288601A-AA2F-470E-A70F-350313C1FE20}" destId="{0D65187D-1825-49ED-9300-E3F2D450F4B9}" srcOrd="2" destOrd="0" presId="urn:microsoft.com/office/officeart/2005/8/layout/hList7"/>
    <dgm:cxn modelId="{73B6B648-072B-4C06-A2F7-79D3E5CC6CBD}" type="presParOf" srcId="{E288601A-AA2F-470E-A70F-350313C1FE20}" destId="{653DF9E6-E0EB-4F5B-BEEA-697DEE6B686F}"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0B2AF-3843-4B9A-ADEF-00C7680915CC}">
      <dsp:nvSpPr>
        <dsp:cNvPr id="0" name=""/>
        <dsp:cNvSpPr/>
      </dsp:nvSpPr>
      <dsp:spPr>
        <a:xfrm>
          <a:off x="2207" y="0"/>
          <a:ext cx="3435027" cy="42935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US" sz="3000" kern="1200"/>
            <a:t>Ability is what you have</a:t>
          </a:r>
          <a:r>
            <a:rPr lang="en-IN" sz="3000" kern="1200"/>
            <a:t>   </a:t>
          </a:r>
        </a:p>
      </dsp:txBody>
      <dsp:txXfrm>
        <a:off x="2207" y="1717428"/>
        <a:ext cx="3435027" cy="1717428"/>
      </dsp:txXfrm>
    </dsp:sp>
    <dsp:sp modelId="{27F473E1-6041-4A85-97FC-6AE33330F41D}">
      <dsp:nvSpPr>
        <dsp:cNvPr id="0" name=""/>
        <dsp:cNvSpPr/>
      </dsp:nvSpPr>
      <dsp:spPr>
        <a:xfrm>
          <a:off x="1004841" y="257614"/>
          <a:ext cx="1429759" cy="1429759"/>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8A90B32-A98E-4533-A835-855F178A3167}">
      <dsp:nvSpPr>
        <dsp:cNvPr id="0" name=""/>
        <dsp:cNvSpPr/>
      </dsp:nvSpPr>
      <dsp:spPr>
        <a:xfrm>
          <a:off x="3540286" y="0"/>
          <a:ext cx="3435027" cy="42935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IN" sz="3000" kern="1200"/>
            <a:t>Motivation makes you decide what you want to do</a:t>
          </a:r>
        </a:p>
      </dsp:txBody>
      <dsp:txXfrm>
        <a:off x="3540286" y="1717428"/>
        <a:ext cx="3435027" cy="1717428"/>
      </dsp:txXfrm>
    </dsp:sp>
    <dsp:sp modelId="{D0FA53F7-BBAF-4942-91B5-591ED76FBEE8}">
      <dsp:nvSpPr>
        <dsp:cNvPr id="0" name=""/>
        <dsp:cNvSpPr/>
      </dsp:nvSpPr>
      <dsp:spPr>
        <a:xfrm>
          <a:off x="4542920" y="257614"/>
          <a:ext cx="1429759" cy="1429759"/>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BF1A5EF-1B36-4BA5-923F-FA6FCD328A61}">
      <dsp:nvSpPr>
        <dsp:cNvPr id="0" name=""/>
        <dsp:cNvSpPr/>
      </dsp:nvSpPr>
      <dsp:spPr>
        <a:xfrm>
          <a:off x="7078364" y="0"/>
          <a:ext cx="3435027" cy="42935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en-IN" sz="3000" kern="1200"/>
            <a:t>But your attitude decides how well you do that  </a:t>
          </a:r>
        </a:p>
      </dsp:txBody>
      <dsp:txXfrm>
        <a:off x="7078364" y="1717428"/>
        <a:ext cx="3435027" cy="1717428"/>
      </dsp:txXfrm>
    </dsp:sp>
    <dsp:sp modelId="{653DF9E6-E0EB-4F5B-BEEA-697DEE6B686F}">
      <dsp:nvSpPr>
        <dsp:cNvPr id="0" name=""/>
        <dsp:cNvSpPr/>
      </dsp:nvSpPr>
      <dsp:spPr>
        <a:xfrm>
          <a:off x="8080998" y="257614"/>
          <a:ext cx="1429759" cy="1429759"/>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FFCA9F-DF49-4A34-BC01-37FDF073C42F}">
      <dsp:nvSpPr>
        <dsp:cNvPr id="0" name=""/>
        <dsp:cNvSpPr/>
      </dsp:nvSpPr>
      <dsp:spPr>
        <a:xfrm>
          <a:off x="420623" y="3434857"/>
          <a:ext cx="9674352" cy="644035"/>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6B118-A498-4AAD-A778-35BCFA12D9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54F1F5A-198E-45AE-8AD4-FE1939B1C4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BEA1343D-BFDB-4E04-ADF2-7740A312BFC0}"/>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5" name="Footer Placeholder 4">
            <a:extLst>
              <a:ext uri="{FF2B5EF4-FFF2-40B4-BE49-F238E27FC236}">
                <a16:creationId xmlns:a16="http://schemas.microsoft.com/office/drawing/2014/main" id="{ED1B9200-10A7-49D9-BF90-DC65A83A652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634C37F-AC8F-41A5-88F4-2EF10437EE4F}"/>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2703507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CEDE8-2C26-4EFE-9C18-B2921F44AAD2}"/>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2B7B5CA-FC3B-419B-AB28-E121137029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77CCBA7-AD07-4EBD-822F-CEAE9E7F36E1}"/>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5" name="Footer Placeholder 4">
            <a:extLst>
              <a:ext uri="{FF2B5EF4-FFF2-40B4-BE49-F238E27FC236}">
                <a16:creationId xmlns:a16="http://schemas.microsoft.com/office/drawing/2014/main" id="{FCFBF3E9-9E79-4898-BEB4-6B531F82172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802318C-C636-458E-BCBE-97D5CFB9022B}"/>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3607318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6C09E3-A99B-4375-BADB-155C88DD433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B410EEEC-311A-4550-AAB2-DA60D44248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7317B90-CCF7-4A53-A276-BE0BE31E7FD3}"/>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5" name="Footer Placeholder 4">
            <a:extLst>
              <a:ext uri="{FF2B5EF4-FFF2-40B4-BE49-F238E27FC236}">
                <a16:creationId xmlns:a16="http://schemas.microsoft.com/office/drawing/2014/main" id="{2AF06AD3-A206-405F-946A-4E2A872AB2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0194240-5AF4-4115-A5DA-549219D98999}"/>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2793920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632AA-AC6D-4E52-A4FC-7222A3E1269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97F890C-01E2-4F3C-829F-51CFF0BA4D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F8A459B-D213-487C-A641-F36E1F706BB6}"/>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5" name="Footer Placeholder 4">
            <a:extLst>
              <a:ext uri="{FF2B5EF4-FFF2-40B4-BE49-F238E27FC236}">
                <a16:creationId xmlns:a16="http://schemas.microsoft.com/office/drawing/2014/main" id="{1B770014-D4DC-43C5-BB95-9EFAD7723DE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96B09BB-8F36-4CD4-90C0-8207BF23E557}"/>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278847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1C369-BF23-48DB-BF75-B5710CC69A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CE94075-F882-433F-9EA0-7F9DBA8290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971D76-6246-4F7E-BF3C-EF687F411593}"/>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5" name="Footer Placeholder 4">
            <a:extLst>
              <a:ext uri="{FF2B5EF4-FFF2-40B4-BE49-F238E27FC236}">
                <a16:creationId xmlns:a16="http://schemas.microsoft.com/office/drawing/2014/main" id="{3883DB0A-35D1-4C42-B20B-E26110DAB48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50097CA-4DE0-47ED-80B3-9758530C1EA9}"/>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1130350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FE9DF-2E6D-41EA-9E4F-9B73CA91EE2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201D13A-E42C-479A-95EC-E71D5E76606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B4C52465-765B-44F6-8AF2-55C18901AF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E108B6C-F7E9-4B5A-9274-D220988F9633}"/>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6" name="Footer Placeholder 5">
            <a:extLst>
              <a:ext uri="{FF2B5EF4-FFF2-40B4-BE49-F238E27FC236}">
                <a16:creationId xmlns:a16="http://schemas.microsoft.com/office/drawing/2014/main" id="{D50D619D-00BB-4E4A-A2F2-F960270749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B6FE71E-E322-4178-BE55-CA30969BA7E4}"/>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213579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40D36-B28A-4018-9061-604D5BE11A1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3E7FEFF-A92E-4A3A-938D-1D81F13AF3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8C6247-E628-4DA9-AAFE-FB5E97F0F0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733F16E-4228-4790-933A-683F03008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5B40D9B-C377-455C-A628-F4D799CD3B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8A2EB56-9217-4C22-B722-4D7DC96D18D3}"/>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8" name="Footer Placeholder 7">
            <a:extLst>
              <a:ext uri="{FF2B5EF4-FFF2-40B4-BE49-F238E27FC236}">
                <a16:creationId xmlns:a16="http://schemas.microsoft.com/office/drawing/2014/main" id="{4B12950C-4BCB-410E-812F-8CF2B3316B7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6D4CB84-D164-4C6A-BE7E-A7F7E6650524}"/>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3942853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6392F-BBEE-46EE-9814-55CE36B84CC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830355E9-3A29-4795-BEBA-BF1EE6E7336E}"/>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4" name="Footer Placeholder 3">
            <a:extLst>
              <a:ext uri="{FF2B5EF4-FFF2-40B4-BE49-F238E27FC236}">
                <a16:creationId xmlns:a16="http://schemas.microsoft.com/office/drawing/2014/main" id="{4B477912-1A75-46EB-B4BD-C74F7F4BF8A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C0BF165-9711-4A9B-B826-EE2935297519}"/>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1327061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378771-B967-4738-85C5-E36565327906}"/>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3" name="Footer Placeholder 2">
            <a:extLst>
              <a:ext uri="{FF2B5EF4-FFF2-40B4-BE49-F238E27FC236}">
                <a16:creationId xmlns:a16="http://schemas.microsoft.com/office/drawing/2014/main" id="{7D0DF483-BB16-4DF4-BE11-1AE0DFF4C4F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E3305A8-6858-4A0B-9DA9-3CB15C9D38A4}"/>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4274967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FFF4-1051-437C-9160-95C087071E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0752D09-7AD8-4B08-99F9-FBF682B52A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5B475A2-49F6-4257-AC43-4ADA2C84E6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2BDED2-6EBE-4B45-B9CE-0B5420A67FE8}"/>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6" name="Footer Placeholder 5">
            <a:extLst>
              <a:ext uri="{FF2B5EF4-FFF2-40B4-BE49-F238E27FC236}">
                <a16:creationId xmlns:a16="http://schemas.microsoft.com/office/drawing/2014/main" id="{3603D6A1-A02B-4676-8EF7-C5F4D719139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72DBC9D-8E7B-4F58-B849-69DCE80D4503}"/>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733183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FF33F-03EE-4F65-B37F-4C7547110C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9987447-FDD1-4382-92C3-E4A6B31A05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2BBD1C3D-CE30-4754-A7C8-BBE494D89A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39ABB2-30D3-4D73-8E95-1522969E936B}"/>
              </a:ext>
            </a:extLst>
          </p:cNvPr>
          <p:cNvSpPr>
            <a:spLocks noGrp="1"/>
          </p:cNvSpPr>
          <p:nvPr>
            <p:ph type="dt" sz="half" idx="10"/>
          </p:nvPr>
        </p:nvSpPr>
        <p:spPr/>
        <p:txBody>
          <a:bodyPr/>
          <a:lstStyle/>
          <a:p>
            <a:fld id="{38B16EA6-86A4-4FFD-AF13-B07410EE76E7}" type="datetimeFigureOut">
              <a:rPr lang="en-IN" smtClean="0"/>
              <a:t>09-09-2020</a:t>
            </a:fld>
            <a:endParaRPr lang="en-IN"/>
          </a:p>
        </p:txBody>
      </p:sp>
      <p:sp>
        <p:nvSpPr>
          <p:cNvPr id="6" name="Footer Placeholder 5">
            <a:extLst>
              <a:ext uri="{FF2B5EF4-FFF2-40B4-BE49-F238E27FC236}">
                <a16:creationId xmlns:a16="http://schemas.microsoft.com/office/drawing/2014/main" id="{19226792-4758-40E6-9526-AC71CCA9B8E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5AAC979-71A3-4BDB-8030-EC73DBD3B1F0}"/>
              </a:ext>
            </a:extLst>
          </p:cNvPr>
          <p:cNvSpPr>
            <a:spLocks noGrp="1"/>
          </p:cNvSpPr>
          <p:nvPr>
            <p:ph type="sldNum" sz="quarter" idx="12"/>
          </p:nvPr>
        </p:nvSpPr>
        <p:spPr/>
        <p:txBody>
          <a:bodyPr/>
          <a:lstStyle/>
          <a:p>
            <a:fld id="{67188A0C-D477-4542-BD9C-0CD24D32266A}" type="slidenum">
              <a:rPr lang="en-IN" smtClean="0"/>
              <a:t>‹#›</a:t>
            </a:fld>
            <a:endParaRPr lang="en-IN"/>
          </a:p>
        </p:txBody>
      </p:sp>
    </p:spTree>
    <p:extLst>
      <p:ext uri="{BB962C8B-B14F-4D97-AF65-F5344CB8AC3E}">
        <p14:creationId xmlns:p14="http://schemas.microsoft.com/office/powerpoint/2010/main" val="2931446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A49AD9-F815-4728-B22A-42A59EF2AC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DAA4F45-8537-48F5-AB96-94F45A9463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D77EFF8-21C7-49CA-AE00-CCA64EE70A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16EA6-86A4-4FFD-AF13-B07410EE76E7}" type="datetimeFigureOut">
              <a:rPr lang="en-IN" smtClean="0"/>
              <a:t>09-09-2020</a:t>
            </a:fld>
            <a:endParaRPr lang="en-IN"/>
          </a:p>
        </p:txBody>
      </p:sp>
      <p:sp>
        <p:nvSpPr>
          <p:cNvPr id="5" name="Footer Placeholder 4">
            <a:extLst>
              <a:ext uri="{FF2B5EF4-FFF2-40B4-BE49-F238E27FC236}">
                <a16:creationId xmlns:a16="http://schemas.microsoft.com/office/drawing/2014/main" id="{2645CCEA-E96F-4A58-8A72-999035D5A1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0817DBF-EDDE-4B4C-8061-81DC671C36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188A0C-D477-4542-BD9C-0CD24D32266A}" type="slidenum">
              <a:rPr lang="en-IN" smtClean="0"/>
              <a:t>‹#›</a:t>
            </a:fld>
            <a:endParaRPr lang="en-IN"/>
          </a:p>
        </p:txBody>
      </p:sp>
    </p:spTree>
    <p:extLst>
      <p:ext uri="{BB962C8B-B14F-4D97-AF65-F5344CB8AC3E}">
        <p14:creationId xmlns:p14="http://schemas.microsoft.com/office/powerpoint/2010/main" val="1771375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s://www.wikihow.com/Talk-About-Yourself#_note-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wikihow.com/Talk-About-Yourself#_note-7"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wikihow.com/Talk-About-Yourself#_note-9"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wikihow.com/Talk-About-Yourself#_note-8"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fluentu.com/english/blog/listen-to-englis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EC18E-A4B1-44CF-A121-C895724AE7B9}"/>
              </a:ext>
            </a:extLst>
          </p:cNvPr>
          <p:cNvSpPr>
            <a:spLocks noGrp="1"/>
          </p:cNvSpPr>
          <p:nvPr>
            <p:ph type="title"/>
          </p:nvPr>
        </p:nvSpPr>
        <p:spPr/>
        <p:txBody>
          <a:bodyPr/>
          <a:lstStyle/>
          <a:p>
            <a:r>
              <a:rPr lang="en-IN" dirty="0"/>
              <a:t>                         BCA Semester I</a:t>
            </a:r>
          </a:p>
        </p:txBody>
      </p:sp>
      <p:sp>
        <p:nvSpPr>
          <p:cNvPr id="3" name="Content Placeholder 2">
            <a:extLst>
              <a:ext uri="{FF2B5EF4-FFF2-40B4-BE49-F238E27FC236}">
                <a16:creationId xmlns:a16="http://schemas.microsoft.com/office/drawing/2014/main" id="{6138D82E-1760-4017-835C-65F2EAE59535}"/>
              </a:ext>
            </a:extLst>
          </p:cNvPr>
          <p:cNvSpPr>
            <a:spLocks noGrp="1"/>
          </p:cNvSpPr>
          <p:nvPr>
            <p:ph idx="1"/>
          </p:nvPr>
        </p:nvSpPr>
        <p:spPr/>
        <p:txBody>
          <a:bodyPr/>
          <a:lstStyle/>
          <a:p>
            <a:endParaRPr lang="en-IN" dirty="0"/>
          </a:p>
          <a:p>
            <a:pPr marL="0" indent="0">
              <a:buNone/>
            </a:pPr>
            <a:r>
              <a:rPr lang="en-IN" dirty="0"/>
              <a:t>                                             Functional English </a:t>
            </a:r>
          </a:p>
          <a:p>
            <a:pPr marL="0" indent="0">
              <a:buNone/>
            </a:pPr>
            <a:r>
              <a:rPr lang="en-IN" dirty="0"/>
              <a:t>                                         </a:t>
            </a:r>
            <a:r>
              <a:rPr lang="en-IN" sz="3200" dirty="0"/>
              <a:t>ENGLISH PRACTICAL</a:t>
            </a:r>
          </a:p>
          <a:p>
            <a:pPr marL="0" indent="0">
              <a:buNone/>
            </a:pPr>
            <a:r>
              <a:rPr lang="en-IN" dirty="0"/>
              <a:t>                                                (US01ABCA21)</a:t>
            </a:r>
          </a:p>
          <a:p>
            <a:endParaRPr lang="en-IN" dirty="0"/>
          </a:p>
          <a:p>
            <a:endParaRPr lang="en-IN" dirty="0"/>
          </a:p>
        </p:txBody>
      </p:sp>
    </p:spTree>
    <p:extLst>
      <p:ext uri="{BB962C8B-B14F-4D97-AF65-F5344CB8AC3E}">
        <p14:creationId xmlns:p14="http://schemas.microsoft.com/office/powerpoint/2010/main" val="2628622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A3E6B-E7E7-43E6-846C-9EF81A4AF9A2}"/>
              </a:ext>
            </a:extLst>
          </p:cNvPr>
          <p:cNvSpPr>
            <a:spLocks noGrp="1"/>
          </p:cNvSpPr>
          <p:nvPr>
            <p:ph type="title"/>
          </p:nvPr>
        </p:nvSpPr>
        <p:spPr>
          <a:xfrm>
            <a:off x="838200" y="365126"/>
            <a:ext cx="10515600" cy="713048"/>
          </a:xfrm>
        </p:spPr>
        <p:txBody>
          <a:bodyPr/>
          <a:lstStyle/>
          <a:p>
            <a:r>
              <a:rPr lang="en-IN" dirty="0"/>
              <a:t>Words to describe personality</a:t>
            </a:r>
          </a:p>
        </p:txBody>
      </p:sp>
      <p:sp>
        <p:nvSpPr>
          <p:cNvPr id="3" name="Content Placeholder 2">
            <a:extLst>
              <a:ext uri="{FF2B5EF4-FFF2-40B4-BE49-F238E27FC236}">
                <a16:creationId xmlns:a16="http://schemas.microsoft.com/office/drawing/2014/main" id="{C824DC0E-E51A-424E-9B0B-0BB143E68C11}"/>
              </a:ext>
            </a:extLst>
          </p:cNvPr>
          <p:cNvSpPr>
            <a:spLocks noGrp="1"/>
          </p:cNvSpPr>
          <p:nvPr>
            <p:ph idx="1"/>
          </p:nvPr>
        </p:nvSpPr>
        <p:spPr>
          <a:xfrm>
            <a:off x="838200" y="1187355"/>
            <a:ext cx="10515600" cy="4989608"/>
          </a:xfrm>
        </p:spPr>
        <p:txBody>
          <a:bodyPr/>
          <a:lstStyle/>
          <a:p>
            <a:r>
              <a:rPr lang="en-US" b="1" dirty="0"/>
              <a:t>Diplomatic</a:t>
            </a:r>
            <a:r>
              <a:rPr lang="en-US" dirty="0"/>
              <a:t> — He is very good at trying to help people see both sides of a situation.</a:t>
            </a:r>
            <a:br>
              <a:rPr lang="en-US" dirty="0"/>
            </a:br>
            <a:r>
              <a:rPr lang="en-US" b="1" dirty="0"/>
              <a:t>Impartial</a:t>
            </a:r>
            <a:r>
              <a:rPr lang="en-US" dirty="0"/>
              <a:t> — He doesn’t support just one side of a disagreement.</a:t>
            </a:r>
          </a:p>
          <a:p>
            <a:r>
              <a:rPr lang="en-US" b="1" dirty="0"/>
              <a:t>Reason why people like Nik #4</a:t>
            </a:r>
          </a:p>
          <a:p>
            <a:r>
              <a:rPr lang="en-US" b="1" dirty="0"/>
              <a:t>Sincere</a:t>
            </a:r>
            <a:r>
              <a:rPr lang="en-US" dirty="0"/>
              <a:t> — He says what he really thinks and feels.</a:t>
            </a:r>
            <a:br>
              <a:rPr lang="en-US" dirty="0"/>
            </a:br>
            <a:r>
              <a:rPr lang="en-US" b="1" dirty="0"/>
              <a:t>Straight-forward</a:t>
            </a:r>
            <a:r>
              <a:rPr lang="en-US" dirty="0"/>
              <a:t> — He’s direct and honest.</a:t>
            </a:r>
          </a:p>
          <a:p>
            <a:r>
              <a:rPr lang="en-US" b="1" dirty="0"/>
              <a:t> Observant</a:t>
            </a:r>
            <a:r>
              <a:rPr lang="en-US" dirty="0"/>
              <a:t> — She’s good at noticing different things around her.</a:t>
            </a:r>
            <a:br>
              <a:rPr lang="en-US" dirty="0"/>
            </a:br>
            <a:r>
              <a:rPr lang="en-US" b="1" dirty="0"/>
              <a:t>Quick-witted</a:t>
            </a:r>
            <a:r>
              <a:rPr lang="en-US" dirty="0"/>
              <a:t> — She can think quickly and intelligently.</a:t>
            </a:r>
            <a:br>
              <a:rPr lang="en-US" dirty="0"/>
            </a:br>
            <a:r>
              <a:rPr lang="en-US" b="1" dirty="0"/>
              <a:t>Patient</a:t>
            </a:r>
            <a:r>
              <a:rPr lang="en-US" dirty="0"/>
              <a:t> — She can accept difficult situations without getting angry.</a:t>
            </a:r>
            <a:br>
              <a:rPr lang="en-US" dirty="0"/>
            </a:br>
            <a:r>
              <a:rPr lang="en-US" b="1" dirty="0"/>
              <a:t>Dynamic</a:t>
            </a:r>
            <a:r>
              <a:rPr lang="en-US" dirty="0"/>
              <a:t> — She has a lot of energy and can think creatively.</a:t>
            </a:r>
            <a:br>
              <a:rPr lang="en-US" dirty="0"/>
            </a:br>
            <a:r>
              <a:rPr lang="en-US" b="1" dirty="0"/>
              <a:t>Bright</a:t>
            </a:r>
            <a:r>
              <a:rPr lang="en-US" dirty="0"/>
              <a:t> — She’s smart and intelligent.</a:t>
            </a:r>
            <a:endParaRPr lang="en-IN" dirty="0"/>
          </a:p>
        </p:txBody>
      </p:sp>
    </p:spTree>
    <p:extLst>
      <p:ext uri="{BB962C8B-B14F-4D97-AF65-F5344CB8AC3E}">
        <p14:creationId xmlns:p14="http://schemas.microsoft.com/office/powerpoint/2010/main" val="1894941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231F8-65BB-46B7-A8BD-88D1BA233D7A}"/>
              </a:ext>
            </a:extLst>
          </p:cNvPr>
          <p:cNvSpPr>
            <a:spLocks noGrp="1"/>
          </p:cNvSpPr>
          <p:nvPr>
            <p:ph type="title"/>
          </p:nvPr>
        </p:nvSpPr>
        <p:spPr>
          <a:xfrm>
            <a:off x="838200" y="365126"/>
            <a:ext cx="10515600" cy="713048"/>
          </a:xfrm>
        </p:spPr>
        <p:txBody>
          <a:bodyPr/>
          <a:lstStyle/>
          <a:p>
            <a:r>
              <a:rPr lang="en-IN" dirty="0"/>
              <a:t>Words to describe personality</a:t>
            </a:r>
          </a:p>
        </p:txBody>
      </p:sp>
      <p:sp>
        <p:nvSpPr>
          <p:cNvPr id="3" name="Content Placeholder 2">
            <a:extLst>
              <a:ext uri="{FF2B5EF4-FFF2-40B4-BE49-F238E27FC236}">
                <a16:creationId xmlns:a16="http://schemas.microsoft.com/office/drawing/2014/main" id="{7B50AC11-30A9-4457-A9AB-57C1BC88D662}"/>
              </a:ext>
            </a:extLst>
          </p:cNvPr>
          <p:cNvSpPr>
            <a:spLocks noGrp="1"/>
          </p:cNvSpPr>
          <p:nvPr>
            <p:ph idx="1"/>
          </p:nvPr>
        </p:nvSpPr>
        <p:spPr/>
        <p:txBody>
          <a:bodyPr/>
          <a:lstStyle/>
          <a:p>
            <a:r>
              <a:rPr lang="en-US" b="1" dirty="0"/>
              <a:t>Self-disciplined</a:t>
            </a:r>
            <a:r>
              <a:rPr lang="en-US" dirty="0"/>
              <a:t> — She can control her own </a:t>
            </a:r>
            <a:r>
              <a:rPr lang="en-US" dirty="0" err="1"/>
              <a:t>behaviour</a:t>
            </a:r>
            <a:r>
              <a:rPr lang="en-US" dirty="0"/>
              <a:t> easily, and she’s </a:t>
            </a:r>
            <a:r>
              <a:rPr lang="en-US" dirty="0" err="1"/>
              <a:t>organised</a:t>
            </a:r>
            <a:r>
              <a:rPr lang="en-US" dirty="0"/>
              <a:t>.</a:t>
            </a:r>
            <a:br>
              <a:rPr lang="en-US" dirty="0"/>
            </a:br>
            <a:r>
              <a:rPr lang="en-US" b="1" dirty="0"/>
              <a:t>Resourceful</a:t>
            </a:r>
            <a:r>
              <a:rPr lang="en-US" dirty="0"/>
              <a:t> — She’s good at finding ways to solve problems.</a:t>
            </a:r>
            <a:br>
              <a:rPr lang="en-US" dirty="0"/>
            </a:br>
            <a:r>
              <a:rPr lang="en-US" b="1" dirty="0"/>
              <a:t>Proactive</a:t>
            </a:r>
            <a:r>
              <a:rPr lang="en-US" dirty="0"/>
              <a:t> — She doesn’t wait for things to happen. She makes them happen!</a:t>
            </a:r>
            <a:br>
              <a:rPr lang="en-US" dirty="0"/>
            </a:br>
            <a:r>
              <a:rPr lang="en-US" b="1" dirty="0"/>
              <a:t>Practical</a:t>
            </a:r>
            <a:r>
              <a:rPr lang="en-US" dirty="0"/>
              <a:t> — She’s good at finding the simplest and most efficient solution.</a:t>
            </a:r>
            <a:br>
              <a:rPr lang="en-US" dirty="0"/>
            </a:br>
            <a:r>
              <a:rPr lang="en-US" b="1" dirty="0" err="1"/>
              <a:t>Organised</a:t>
            </a:r>
            <a:r>
              <a:rPr lang="en-US" dirty="0"/>
              <a:t> — She knows how to </a:t>
            </a:r>
            <a:r>
              <a:rPr lang="en-US" dirty="0" err="1"/>
              <a:t>organise</a:t>
            </a:r>
            <a:r>
              <a:rPr lang="en-US" dirty="0"/>
              <a:t> things well.</a:t>
            </a:r>
            <a:br>
              <a:rPr lang="en-US" dirty="0"/>
            </a:br>
            <a:r>
              <a:rPr lang="en-US" b="1" dirty="0"/>
              <a:t>Efficient</a:t>
            </a:r>
            <a:r>
              <a:rPr lang="en-US" dirty="0"/>
              <a:t> — She can </a:t>
            </a:r>
            <a:r>
              <a:rPr lang="en-US" dirty="0" err="1"/>
              <a:t>organise</a:t>
            </a:r>
            <a:r>
              <a:rPr lang="en-US" dirty="0"/>
              <a:t> things quickly and clearly.</a:t>
            </a:r>
            <a:br>
              <a:rPr lang="en-US" dirty="0"/>
            </a:br>
            <a:r>
              <a:rPr lang="en-US" b="1" dirty="0"/>
              <a:t>Hardworking</a:t>
            </a:r>
            <a:r>
              <a:rPr lang="en-US" dirty="0"/>
              <a:t> — She works hard!</a:t>
            </a:r>
            <a:br>
              <a:rPr lang="en-US" dirty="0"/>
            </a:br>
            <a:r>
              <a:rPr lang="en-US" b="1" dirty="0"/>
              <a:t>Diligent</a:t>
            </a:r>
            <a:r>
              <a:rPr lang="en-US" dirty="0"/>
              <a:t> — She does her work carefully and cares about the details.</a:t>
            </a:r>
            <a:endParaRPr lang="en-IN" dirty="0"/>
          </a:p>
        </p:txBody>
      </p:sp>
    </p:spTree>
    <p:extLst>
      <p:ext uri="{BB962C8B-B14F-4D97-AF65-F5344CB8AC3E}">
        <p14:creationId xmlns:p14="http://schemas.microsoft.com/office/powerpoint/2010/main" val="908284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DF44F6-3301-4CB3-A874-699FBFA06EE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58F3707-6673-469E-89B3-F6FE84C16A8D}"/>
              </a:ext>
            </a:extLst>
          </p:cNvPr>
          <p:cNvSpPr>
            <a:spLocks noGrp="1"/>
          </p:cNvSpPr>
          <p:nvPr>
            <p:ph idx="1"/>
          </p:nvPr>
        </p:nvSpPr>
        <p:spPr/>
        <p:txBody>
          <a:bodyPr/>
          <a:lstStyle/>
          <a:p>
            <a:r>
              <a:rPr lang="en-US" b="1" dirty="0"/>
              <a:t>Dependable</a:t>
            </a:r>
            <a:r>
              <a:rPr lang="en-US" dirty="0"/>
              <a:t> — If she says she will do something, she will do it.</a:t>
            </a:r>
            <a:br>
              <a:rPr lang="en-US" dirty="0"/>
            </a:br>
            <a:r>
              <a:rPr lang="en-US" b="1" dirty="0"/>
              <a:t>Reliable</a:t>
            </a:r>
            <a:r>
              <a:rPr lang="en-US" dirty="0"/>
              <a:t> — The same as “dependable”</a:t>
            </a:r>
            <a:br>
              <a:rPr lang="en-US" dirty="0"/>
            </a:br>
            <a:r>
              <a:rPr lang="en-US" b="1" dirty="0"/>
              <a:t>Trustworthy</a:t>
            </a:r>
            <a:r>
              <a:rPr lang="en-US" dirty="0"/>
              <a:t> — You can trust her to be honest and sincere.</a:t>
            </a:r>
            <a:br>
              <a:rPr lang="en-US" dirty="0"/>
            </a:br>
            <a:r>
              <a:rPr lang="en-US" b="1" dirty="0"/>
              <a:t>Loyal</a:t>
            </a:r>
            <a:r>
              <a:rPr lang="en-US" dirty="0"/>
              <a:t> — She will always be on your side.</a:t>
            </a:r>
            <a:endParaRPr lang="en-IN" dirty="0"/>
          </a:p>
        </p:txBody>
      </p:sp>
    </p:spTree>
    <p:extLst>
      <p:ext uri="{BB962C8B-B14F-4D97-AF65-F5344CB8AC3E}">
        <p14:creationId xmlns:p14="http://schemas.microsoft.com/office/powerpoint/2010/main" val="1046413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D1A67-0592-404C-BFC2-4BBE2D00DCF6}"/>
              </a:ext>
            </a:extLst>
          </p:cNvPr>
          <p:cNvSpPr>
            <a:spLocks noGrp="1"/>
          </p:cNvSpPr>
          <p:nvPr>
            <p:ph type="title"/>
          </p:nvPr>
        </p:nvSpPr>
        <p:spPr>
          <a:xfrm>
            <a:off x="838200" y="365126"/>
            <a:ext cx="10515600" cy="726696"/>
          </a:xfrm>
        </p:spPr>
        <p:txBody>
          <a:bodyPr/>
          <a:lstStyle/>
          <a:p>
            <a:r>
              <a:rPr lang="en-IN" dirty="0"/>
              <a:t>Words to describe negative personality Traits</a:t>
            </a:r>
          </a:p>
        </p:txBody>
      </p:sp>
      <p:sp>
        <p:nvSpPr>
          <p:cNvPr id="5" name="Rectangle 1">
            <a:extLst>
              <a:ext uri="{FF2B5EF4-FFF2-40B4-BE49-F238E27FC236}">
                <a16:creationId xmlns:a16="http://schemas.microsoft.com/office/drawing/2014/main" id="{842623DB-0D33-4B4F-8BD1-80430C48C9DA}"/>
              </a:ext>
            </a:extLst>
          </p:cNvPr>
          <p:cNvSpPr>
            <a:spLocks noGrp="1" noChangeArrowheads="1"/>
          </p:cNvSpPr>
          <p:nvPr>
            <p:ph sz="half"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Arrogant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Boastful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Bossy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Boring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Careless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Clingy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Cruel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Cowardly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Deceitful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Dishonest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Fussy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Greedy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Grumpy </a:t>
            </a:r>
          </a:p>
        </p:txBody>
      </p:sp>
      <p:sp>
        <p:nvSpPr>
          <p:cNvPr id="6" name="Rectangle 2">
            <a:extLst>
              <a:ext uri="{FF2B5EF4-FFF2-40B4-BE49-F238E27FC236}">
                <a16:creationId xmlns:a16="http://schemas.microsoft.com/office/drawing/2014/main" id="{5B1988BF-A98D-4C09-BAA5-5A41B83EC0DF}"/>
              </a:ext>
            </a:extLst>
          </p:cNvPr>
          <p:cNvSpPr>
            <a:spLocks noGrp="1" noChangeArrowheads="1"/>
          </p:cNvSpPr>
          <p:nvPr>
            <p:ph sz="half" idx="2"/>
          </p:nvPr>
        </p:nvSpPr>
        <p:spPr bwMode="auto">
          <a:xfrm>
            <a:off x="6172200" y="2431633"/>
            <a:ext cx="2162772"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Harsh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Impatient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Impulsive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Jealous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Moody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Narrow-minded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Overcritical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Rude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Selfish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Untrustworthy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Unhappy </a:t>
            </a:r>
          </a:p>
        </p:txBody>
      </p:sp>
    </p:spTree>
    <p:extLst>
      <p:ext uri="{BB962C8B-B14F-4D97-AF65-F5344CB8AC3E}">
        <p14:creationId xmlns:p14="http://schemas.microsoft.com/office/powerpoint/2010/main" val="4246554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30CD9-185E-4308-901C-110ECE298421}"/>
              </a:ext>
            </a:extLst>
          </p:cNvPr>
          <p:cNvSpPr>
            <a:spLocks noGrp="1"/>
          </p:cNvSpPr>
          <p:nvPr>
            <p:ph type="title"/>
          </p:nvPr>
        </p:nvSpPr>
        <p:spPr>
          <a:xfrm>
            <a:off x="838200" y="365126"/>
            <a:ext cx="10515600" cy="699400"/>
          </a:xfrm>
        </p:spPr>
        <p:txBody>
          <a:bodyPr/>
          <a:lstStyle/>
          <a:p>
            <a:r>
              <a:rPr lang="en-IN" dirty="0"/>
              <a:t>Talking about self at Interviews</a:t>
            </a:r>
          </a:p>
        </p:txBody>
      </p:sp>
      <p:sp>
        <p:nvSpPr>
          <p:cNvPr id="3" name="Content Placeholder 2">
            <a:extLst>
              <a:ext uri="{FF2B5EF4-FFF2-40B4-BE49-F238E27FC236}">
                <a16:creationId xmlns:a16="http://schemas.microsoft.com/office/drawing/2014/main" id="{B25C2908-C6BE-45CD-8C54-F686F7BFB38D}"/>
              </a:ext>
            </a:extLst>
          </p:cNvPr>
          <p:cNvSpPr>
            <a:spLocks noGrp="1"/>
          </p:cNvSpPr>
          <p:nvPr>
            <p:ph idx="1"/>
          </p:nvPr>
        </p:nvSpPr>
        <p:spPr>
          <a:xfrm>
            <a:off x="838200" y="1064526"/>
            <a:ext cx="10515600" cy="5112437"/>
          </a:xfrm>
        </p:spPr>
        <p:txBody>
          <a:bodyPr>
            <a:normAutofit/>
          </a:bodyPr>
          <a:lstStyle/>
          <a:p>
            <a:pPr algn="l" fontAlgn="base">
              <a:buFont typeface="Arial" panose="020B0604020202020204" pitchFamily="34" charset="0"/>
              <a:buChar char="•"/>
            </a:pPr>
            <a:r>
              <a:rPr lang="en-US" sz="2400" b="1" i="0" dirty="0">
                <a:solidFill>
                  <a:srgbClr val="545454"/>
                </a:solidFill>
                <a:effectLst/>
                <a:latin typeface="Helvetica" panose="020B0604020202020204" pitchFamily="34" charset="0"/>
              </a:rPr>
              <a:t>Talk about your work experience.</a:t>
            </a:r>
            <a:r>
              <a:rPr lang="en-US" sz="2400" b="0" i="0" dirty="0">
                <a:solidFill>
                  <a:srgbClr val="545454"/>
                </a:solidFill>
                <a:effectLst/>
                <a:latin typeface="Helvetica" panose="020B0604020202020204" pitchFamily="34" charset="0"/>
              </a:rPr>
              <a:t> Briefly, begin by talking about your relevant education and experience. Say your qualifications and how you're prepared for the job. While you may want to talk about your personal experiences, start your response by talking about your career experiences.</a:t>
            </a:r>
            <a:r>
              <a:rPr lang="en-US" sz="2400" b="0" i="0" u="none" strike="noStrike" baseline="30000" dirty="0">
                <a:solidFill>
                  <a:srgbClr val="307530"/>
                </a:solidFill>
                <a:effectLst/>
                <a:latin typeface="inherit"/>
                <a:hlinkClick r:id="rId2"/>
              </a:rPr>
              <a:t>[6]</a:t>
            </a:r>
            <a:r>
              <a:rPr lang="en-US" sz="2400" b="0" i="0" dirty="0">
                <a:solidFill>
                  <a:srgbClr val="545454"/>
                </a:solidFill>
                <a:effectLst/>
                <a:latin typeface="inherit"/>
              </a:rPr>
              <a:t> To do this well, you'll need first to do some research about the job and its duties. Re-read the advertisement closely and then brainstorm about your previous work experiences. Try to think of how your job history and accomplishments fit the job for which you're applying – having concrete examples of this is always good, too.</a:t>
            </a:r>
          </a:p>
          <a:p>
            <a:pPr algn="l" fontAlgn="base">
              <a:buFont typeface="Arial" panose="020B0604020202020204" pitchFamily="34" charset="0"/>
              <a:buChar char="•"/>
            </a:pPr>
            <a:r>
              <a:rPr lang="en-US" sz="2400" b="0" i="0" dirty="0">
                <a:solidFill>
                  <a:srgbClr val="545454"/>
                </a:solidFill>
                <a:effectLst/>
                <a:latin typeface="inherit"/>
              </a:rPr>
              <a:t>You can also talk about how the prospective job will help you meet your goals. For example, say, “I'm qualified for this position and am excited about learning more from the people here.”</a:t>
            </a:r>
          </a:p>
          <a:p>
            <a:endParaRPr lang="en-IN" dirty="0"/>
          </a:p>
        </p:txBody>
      </p:sp>
    </p:spTree>
    <p:extLst>
      <p:ext uri="{BB962C8B-B14F-4D97-AF65-F5344CB8AC3E}">
        <p14:creationId xmlns:p14="http://schemas.microsoft.com/office/powerpoint/2010/main" val="3153439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2032B-6DAC-4302-A10B-ACCE0C08FCF0}"/>
              </a:ext>
            </a:extLst>
          </p:cNvPr>
          <p:cNvSpPr>
            <a:spLocks noGrp="1"/>
          </p:cNvSpPr>
          <p:nvPr>
            <p:ph type="title"/>
          </p:nvPr>
        </p:nvSpPr>
        <p:spPr>
          <a:xfrm>
            <a:off x="838200" y="365125"/>
            <a:ext cx="10515600" cy="685753"/>
          </a:xfrm>
        </p:spPr>
        <p:txBody>
          <a:bodyPr>
            <a:normAutofit fontScale="90000"/>
          </a:bodyPr>
          <a:lstStyle/>
          <a:p>
            <a:endParaRPr lang="en-IN" dirty="0"/>
          </a:p>
        </p:txBody>
      </p:sp>
      <p:sp>
        <p:nvSpPr>
          <p:cNvPr id="3" name="Content Placeholder 2">
            <a:extLst>
              <a:ext uri="{FF2B5EF4-FFF2-40B4-BE49-F238E27FC236}">
                <a16:creationId xmlns:a16="http://schemas.microsoft.com/office/drawing/2014/main" id="{7D7A06C7-76A5-4758-AB35-4AE42DD54781}"/>
              </a:ext>
            </a:extLst>
          </p:cNvPr>
          <p:cNvSpPr>
            <a:spLocks noGrp="1"/>
          </p:cNvSpPr>
          <p:nvPr>
            <p:ph idx="1"/>
          </p:nvPr>
        </p:nvSpPr>
        <p:spPr>
          <a:xfrm>
            <a:off x="838200" y="1173707"/>
            <a:ext cx="10515600" cy="5003256"/>
          </a:xfrm>
        </p:spPr>
        <p:txBody>
          <a:bodyPr/>
          <a:lstStyle/>
          <a:p>
            <a:pPr algn="l" fontAlgn="base">
              <a:buFont typeface="Arial" panose="020B0604020202020204" pitchFamily="34" charset="0"/>
              <a:buChar char="•"/>
            </a:pPr>
            <a:r>
              <a:rPr lang="en-US" b="1" i="0" dirty="0">
                <a:solidFill>
                  <a:srgbClr val="545454"/>
                </a:solidFill>
                <a:effectLst/>
                <a:latin typeface="Helvetica" panose="020B0604020202020204" pitchFamily="34" charset="0"/>
              </a:rPr>
              <a:t>Describe your skills and strengths.</a:t>
            </a:r>
            <a:r>
              <a:rPr lang="en-US" b="0" i="0" dirty="0">
                <a:solidFill>
                  <a:srgbClr val="545454"/>
                </a:solidFill>
                <a:effectLst/>
                <a:latin typeface="Helvetica" panose="020B0604020202020204" pitchFamily="34" charset="0"/>
              </a:rPr>
              <a:t> Spend some time talking about your skills. Talk specifically about what makes you qualified and what you can add to the workplace. It might feel like boasting or bragging, but it's important to talk about your positive traits and abilities.</a:t>
            </a:r>
            <a:r>
              <a:rPr lang="en-US" b="0" i="0" u="none" strike="noStrike" baseline="30000" dirty="0">
                <a:solidFill>
                  <a:srgbClr val="307530"/>
                </a:solidFill>
                <a:effectLst/>
                <a:latin typeface="inherit"/>
                <a:hlinkClick r:id="rId2"/>
              </a:rPr>
              <a:t>[7]</a:t>
            </a:r>
            <a:r>
              <a:rPr lang="en-US" b="0" i="0" dirty="0">
                <a:solidFill>
                  <a:srgbClr val="545454"/>
                </a:solidFill>
                <a:effectLst/>
                <a:latin typeface="inherit"/>
              </a:rPr>
              <a:t>Think back on job evaluations you've had in the past and any positive feedback you got from supervisors. Identify these as your strengths and, again, try to customize them to the position at hand.</a:t>
            </a:r>
          </a:p>
          <a:p>
            <a:pPr algn="l" fontAlgn="base">
              <a:buFont typeface="Arial" panose="020B0604020202020204" pitchFamily="34" charset="0"/>
              <a:buChar char="•"/>
            </a:pPr>
            <a:r>
              <a:rPr lang="en-US" b="0" i="0" dirty="0">
                <a:solidFill>
                  <a:srgbClr val="545454"/>
                </a:solidFill>
                <a:effectLst/>
                <a:latin typeface="inherit"/>
              </a:rPr>
              <a:t>For example, say, “My strength lies in my ability to communicate, and this is why I'm great at marketing</a:t>
            </a:r>
          </a:p>
          <a:p>
            <a:endParaRPr lang="en-IN" dirty="0"/>
          </a:p>
        </p:txBody>
      </p:sp>
    </p:spTree>
    <p:extLst>
      <p:ext uri="{BB962C8B-B14F-4D97-AF65-F5344CB8AC3E}">
        <p14:creationId xmlns:p14="http://schemas.microsoft.com/office/powerpoint/2010/main" val="3916664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23023-2737-4881-9666-A80E238694A8}"/>
              </a:ext>
            </a:extLst>
          </p:cNvPr>
          <p:cNvSpPr>
            <a:spLocks noGrp="1"/>
          </p:cNvSpPr>
          <p:nvPr>
            <p:ph type="title"/>
          </p:nvPr>
        </p:nvSpPr>
        <p:spPr/>
        <p:txBody>
          <a:bodyPr/>
          <a:lstStyle/>
          <a:p>
            <a:r>
              <a:rPr lang="en-IN" dirty="0"/>
              <a:t>Learning to talk about strengths&amp; weaknesses</a:t>
            </a:r>
          </a:p>
        </p:txBody>
      </p:sp>
      <p:sp>
        <p:nvSpPr>
          <p:cNvPr id="3" name="Content Placeholder 2">
            <a:extLst>
              <a:ext uri="{FF2B5EF4-FFF2-40B4-BE49-F238E27FC236}">
                <a16:creationId xmlns:a16="http://schemas.microsoft.com/office/drawing/2014/main" id="{63AEDECA-C5B2-4FFE-8E78-4CE679F84B7D}"/>
              </a:ext>
            </a:extLst>
          </p:cNvPr>
          <p:cNvSpPr>
            <a:spLocks noGrp="1"/>
          </p:cNvSpPr>
          <p:nvPr>
            <p:ph idx="1"/>
          </p:nvPr>
        </p:nvSpPr>
        <p:spPr/>
        <p:txBody>
          <a:bodyPr>
            <a:normAutofit/>
          </a:bodyPr>
          <a:lstStyle/>
          <a:p>
            <a:r>
              <a:rPr lang="en-US" sz="2000" b="1" i="0" dirty="0">
                <a:solidFill>
                  <a:srgbClr val="545454"/>
                </a:solidFill>
                <a:effectLst/>
              </a:rPr>
              <a:t>Write down what you do.</a:t>
            </a:r>
            <a:r>
              <a:rPr lang="en-US" sz="2000" b="0" i="0" dirty="0">
                <a:solidFill>
                  <a:srgbClr val="545454"/>
                </a:solidFill>
                <a:effectLst/>
              </a:rPr>
              <a:t> In order to identify your strengths and weaknesses, </a:t>
            </a:r>
            <a:r>
              <a:rPr lang="en-US" sz="2000" b="0" i="0" dirty="0">
                <a:solidFill>
                  <a:srgbClr val="FF0000"/>
                </a:solidFill>
                <a:effectLst/>
              </a:rPr>
              <a:t>think about the activities you either participate in the most or get the most pleasure out of. </a:t>
            </a:r>
          </a:p>
          <a:p>
            <a:r>
              <a:rPr lang="en-US" sz="2000" b="0" i="0" dirty="0">
                <a:solidFill>
                  <a:srgbClr val="545454"/>
                </a:solidFill>
                <a:effectLst/>
              </a:rPr>
              <a:t>Spend a week or so writing down all of the activities you do throughout a given day, rating them from one to five, depending upon how much you enjoy doing or participating in them.</a:t>
            </a:r>
            <a:r>
              <a:rPr lang="en-US" sz="1400" b="0" i="0" dirty="0">
                <a:solidFill>
                  <a:srgbClr val="545454"/>
                </a:solidFill>
                <a:effectLst/>
                <a:latin typeface="Helvetica" panose="020B0604020202020204" pitchFamily="34" charset="0"/>
              </a:rPr>
              <a:t> </a:t>
            </a:r>
          </a:p>
          <a:p>
            <a:r>
              <a:rPr lang="en-US" sz="2000" b="0" i="0" dirty="0">
                <a:solidFill>
                  <a:srgbClr val="545454"/>
                </a:solidFill>
                <a:effectLst/>
                <a:latin typeface="Helvetica" panose="020B0604020202020204" pitchFamily="34" charset="0"/>
              </a:rPr>
              <a:t>The more you come to know yourself, the easier it will be for you to identify your personal strengths</a:t>
            </a:r>
            <a:endParaRPr lang="en-IN" sz="2000" dirty="0"/>
          </a:p>
          <a:p>
            <a:r>
              <a:rPr lang="en-US" sz="2200" b="1" i="0" dirty="0">
                <a:solidFill>
                  <a:srgbClr val="545454"/>
                </a:solidFill>
                <a:effectLst/>
              </a:rPr>
              <a:t>Reflect on your values.</a:t>
            </a:r>
            <a:r>
              <a:rPr lang="en-US" sz="2200" b="0" i="0" dirty="0">
                <a:solidFill>
                  <a:srgbClr val="545454"/>
                </a:solidFill>
                <a:effectLst/>
              </a:rPr>
              <a:t> Sometimes, it can be difficult to identify our strengths and weaknesses because we haven't taken the time to understand  our core values. These are the </a:t>
            </a:r>
            <a:r>
              <a:rPr lang="en-US" sz="2200" b="0" i="0" dirty="0">
                <a:solidFill>
                  <a:srgbClr val="FF0000"/>
                </a:solidFill>
                <a:effectLst/>
              </a:rPr>
              <a:t>beliefs that shape how you think about yourself, others, and the world around you. They are fundamental to your way of approaching life. Taking some time to identify your values will help you decide whether aspects of your life are strengths or weaknesses to </a:t>
            </a:r>
            <a:r>
              <a:rPr lang="en-US" sz="2200" b="0" i="1" dirty="0">
                <a:solidFill>
                  <a:srgbClr val="FF0000"/>
                </a:solidFill>
                <a:effectLst/>
              </a:rPr>
              <a:t>you,</a:t>
            </a:r>
            <a:r>
              <a:rPr lang="en-US" sz="2200" b="0" i="0" dirty="0">
                <a:solidFill>
                  <a:srgbClr val="FF0000"/>
                </a:solidFill>
                <a:effectLst/>
              </a:rPr>
              <a:t> regardless of what others may feel about them</a:t>
            </a:r>
            <a:endParaRPr lang="en-IN" sz="2200" dirty="0">
              <a:solidFill>
                <a:srgbClr val="FF0000"/>
              </a:solidFill>
            </a:endParaRPr>
          </a:p>
        </p:txBody>
      </p:sp>
    </p:spTree>
    <p:extLst>
      <p:ext uri="{BB962C8B-B14F-4D97-AF65-F5344CB8AC3E}">
        <p14:creationId xmlns:p14="http://schemas.microsoft.com/office/powerpoint/2010/main" val="4195652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730AE-8F62-4A46-8E2B-3A7FBF682F2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3E783C2-1DD3-44F8-AB36-90597DFFB096}"/>
              </a:ext>
            </a:extLst>
          </p:cNvPr>
          <p:cNvSpPr>
            <a:spLocks noGrp="1"/>
          </p:cNvSpPr>
          <p:nvPr>
            <p:ph idx="1"/>
          </p:nvPr>
        </p:nvSpPr>
        <p:spPr/>
        <p:txBody>
          <a:bodyPr/>
          <a:lstStyle/>
          <a:p>
            <a:r>
              <a:rPr lang="en-US" b="1" i="0" dirty="0">
                <a:solidFill>
                  <a:srgbClr val="545454"/>
                </a:solidFill>
                <a:effectLst/>
                <a:latin typeface="Helvetica" panose="020B0604020202020204" pitchFamily="34" charset="0"/>
              </a:rPr>
              <a:t>Say what's different about yourself.</a:t>
            </a:r>
            <a:r>
              <a:rPr lang="en-US" b="0" i="0" dirty="0">
                <a:solidFill>
                  <a:srgbClr val="545454"/>
                </a:solidFill>
                <a:effectLst/>
                <a:latin typeface="Helvetica" panose="020B0604020202020204" pitchFamily="34" charset="0"/>
              </a:rPr>
              <a:t> Highlight anything that makes you stand out against other people. Maybe you have a unique experience, have multiple language abilities, or have skills that set you apart. Make sure you say the things that make you special and unique and why your experience and skills are the best.</a:t>
            </a:r>
            <a:r>
              <a:rPr lang="en-US" b="0" i="0" u="none" strike="noStrike" baseline="30000" dirty="0">
                <a:solidFill>
                  <a:srgbClr val="307530"/>
                </a:solidFill>
                <a:effectLst/>
                <a:latin typeface="inherit"/>
                <a:hlinkClick r:id="rId2"/>
              </a:rPr>
              <a:t>[9]</a:t>
            </a:r>
            <a:endParaRPr lang="en-US" b="0" i="0" u="none" strike="noStrike" baseline="30000" dirty="0">
              <a:solidFill>
                <a:srgbClr val="307530"/>
              </a:solidFill>
              <a:effectLst/>
              <a:latin typeface="inherit"/>
            </a:endParaRPr>
          </a:p>
          <a:p>
            <a:r>
              <a:rPr lang="en-US" baseline="30000" dirty="0">
                <a:solidFill>
                  <a:srgbClr val="307530"/>
                </a:solidFill>
                <a:latin typeface="inherit"/>
              </a:rPr>
              <a:t>2</a:t>
            </a:r>
            <a:r>
              <a:rPr lang="en-US" b="0" i="0" dirty="0">
                <a:solidFill>
                  <a:srgbClr val="545454"/>
                </a:solidFill>
                <a:effectLst/>
                <a:latin typeface="inherit"/>
              </a:rPr>
              <a:t>For example, if you have a gap in your resume, be positive about explaining it. Say what experiences you gained from it.</a:t>
            </a:r>
          </a:p>
          <a:p>
            <a:endParaRPr lang="en-IN" dirty="0"/>
          </a:p>
        </p:txBody>
      </p:sp>
    </p:spTree>
    <p:extLst>
      <p:ext uri="{BB962C8B-B14F-4D97-AF65-F5344CB8AC3E}">
        <p14:creationId xmlns:p14="http://schemas.microsoft.com/office/powerpoint/2010/main" val="1498065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8E4E8-4FE2-45C0-8345-EFF51C186372}"/>
              </a:ext>
            </a:extLst>
          </p:cNvPr>
          <p:cNvSpPr>
            <a:spLocks noGrp="1"/>
          </p:cNvSpPr>
          <p:nvPr>
            <p:ph type="title"/>
          </p:nvPr>
        </p:nvSpPr>
        <p:spPr>
          <a:xfrm>
            <a:off x="838200" y="365126"/>
            <a:ext cx="10515600" cy="822230"/>
          </a:xfrm>
        </p:spPr>
        <p:txBody>
          <a:bodyPr/>
          <a:lstStyle/>
          <a:p>
            <a:endParaRPr lang="en-IN" dirty="0"/>
          </a:p>
        </p:txBody>
      </p:sp>
      <p:sp>
        <p:nvSpPr>
          <p:cNvPr id="3" name="Content Placeholder 2">
            <a:extLst>
              <a:ext uri="{FF2B5EF4-FFF2-40B4-BE49-F238E27FC236}">
                <a16:creationId xmlns:a16="http://schemas.microsoft.com/office/drawing/2014/main" id="{B42F393F-A791-4048-8D99-9AC126069931}"/>
              </a:ext>
            </a:extLst>
          </p:cNvPr>
          <p:cNvSpPr>
            <a:spLocks noGrp="1"/>
          </p:cNvSpPr>
          <p:nvPr>
            <p:ph idx="1"/>
          </p:nvPr>
        </p:nvSpPr>
        <p:spPr>
          <a:xfrm>
            <a:off x="838200" y="1405719"/>
            <a:ext cx="10515600" cy="4771244"/>
          </a:xfrm>
        </p:spPr>
        <p:txBody>
          <a:bodyPr>
            <a:normAutofit lnSpcReduction="10000"/>
          </a:bodyPr>
          <a:lstStyle/>
          <a:p>
            <a:pPr algn="l" fontAlgn="base">
              <a:buFont typeface="Arial" panose="020B0604020202020204" pitchFamily="34" charset="0"/>
              <a:buChar char="•"/>
            </a:pPr>
            <a:r>
              <a:rPr lang="en-US" b="1" i="0" dirty="0">
                <a:solidFill>
                  <a:srgbClr val="545454"/>
                </a:solidFill>
                <a:effectLst/>
                <a:latin typeface="Helvetica" panose="020B0604020202020204" pitchFamily="34" charset="0"/>
              </a:rPr>
              <a:t>Talk about your accomplishments.</a:t>
            </a:r>
            <a:r>
              <a:rPr lang="en-US" b="0" i="0" dirty="0">
                <a:solidFill>
                  <a:srgbClr val="545454"/>
                </a:solidFill>
                <a:effectLst/>
                <a:latin typeface="Helvetica" panose="020B0604020202020204" pitchFamily="34" charset="0"/>
              </a:rPr>
              <a:t> If you've won awards, been published, or graduated with distinction, you might want to discuss this. Talk about your accomplishments and how they serve you. Showcase your accomplishments and talk about how your drive and past accomplishments can help you in the job.</a:t>
            </a:r>
            <a:r>
              <a:rPr lang="en-US" b="0" i="0" u="none" strike="noStrike" baseline="30000" dirty="0">
                <a:solidFill>
                  <a:srgbClr val="307530"/>
                </a:solidFill>
                <a:effectLst/>
                <a:latin typeface="inherit"/>
                <a:hlinkClick r:id="rId2"/>
              </a:rPr>
              <a:t>[8]</a:t>
            </a:r>
            <a:r>
              <a:rPr lang="en-US" b="0" i="0" dirty="0">
                <a:solidFill>
                  <a:srgbClr val="545454"/>
                </a:solidFill>
                <a:effectLst/>
                <a:latin typeface="inherit"/>
              </a:rPr>
              <a:t>If you're feeling bashful, just remember that you've accomplished some goals and you should be proud of your accomplishments. You don't have to brag, just state what you've done.</a:t>
            </a:r>
          </a:p>
          <a:p>
            <a:pPr algn="l" fontAlgn="base">
              <a:buFont typeface="Arial" panose="020B0604020202020204" pitchFamily="34" charset="0"/>
              <a:buChar char="•"/>
            </a:pPr>
            <a:r>
              <a:rPr lang="en-US" b="0" i="0" dirty="0">
                <a:solidFill>
                  <a:srgbClr val="545454"/>
                </a:solidFill>
                <a:effectLst/>
                <a:latin typeface="inherit"/>
              </a:rPr>
              <a:t>Consider mentioning what you learned in pursuing these accomplishments – what the experience taught you. That way, you can appear to be humble.</a:t>
            </a:r>
          </a:p>
          <a:p>
            <a:endParaRPr lang="en-IN" dirty="0"/>
          </a:p>
        </p:txBody>
      </p:sp>
    </p:spTree>
    <p:extLst>
      <p:ext uri="{BB962C8B-B14F-4D97-AF65-F5344CB8AC3E}">
        <p14:creationId xmlns:p14="http://schemas.microsoft.com/office/powerpoint/2010/main" val="1211243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A1224-D2CB-44A5-A4FA-4D6F53AE2F70}"/>
              </a:ext>
            </a:extLst>
          </p:cNvPr>
          <p:cNvSpPr>
            <a:spLocks noGrp="1"/>
          </p:cNvSpPr>
          <p:nvPr>
            <p:ph type="title"/>
          </p:nvPr>
        </p:nvSpPr>
        <p:spPr>
          <a:xfrm>
            <a:off x="838200" y="365126"/>
            <a:ext cx="10515600" cy="863174"/>
          </a:xfrm>
        </p:spPr>
        <p:txBody>
          <a:bodyPr>
            <a:normAutofit fontScale="90000"/>
          </a:bodyPr>
          <a:lstStyle/>
          <a:p>
            <a:r>
              <a:rPr lang="en-US" b="0" i="0" dirty="0">
                <a:solidFill>
                  <a:srgbClr val="222222"/>
                </a:solidFill>
                <a:effectLst/>
                <a:latin typeface="Roboto"/>
              </a:rPr>
              <a:t> In conclusion, </a:t>
            </a:r>
            <a:br>
              <a:rPr lang="en-US" b="0" i="0" dirty="0">
                <a:solidFill>
                  <a:srgbClr val="222222"/>
                </a:solidFill>
                <a:effectLst/>
                <a:latin typeface="Roboto"/>
              </a:rPr>
            </a:br>
            <a:endParaRPr lang="en-IN" dirty="0"/>
          </a:p>
        </p:txBody>
      </p:sp>
      <p:graphicFrame>
        <p:nvGraphicFramePr>
          <p:cNvPr id="5" name="Content Placeholder 4">
            <a:extLst>
              <a:ext uri="{FF2B5EF4-FFF2-40B4-BE49-F238E27FC236}">
                <a16:creationId xmlns:a16="http://schemas.microsoft.com/office/drawing/2014/main" id="{0A914397-78FA-4D37-810D-CFCAA14677AA}"/>
              </a:ext>
            </a:extLst>
          </p:cNvPr>
          <p:cNvGraphicFramePr>
            <a:graphicFrameLocks noGrp="1"/>
          </p:cNvGraphicFramePr>
          <p:nvPr>
            <p:ph idx="1"/>
            <p:extLst>
              <p:ext uri="{D42A27DB-BD31-4B8C-83A1-F6EECF244321}">
                <p14:modId xmlns:p14="http://schemas.microsoft.com/office/powerpoint/2010/main" val="4102678393"/>
              </p:ext>
            </p:extLst>
          </p:nvPr>
        </p:nvGraphicFramePr>
        <p:xfrm>
          <a:off x="838200" y="1883391"/>
          <a:ext cx="10515600" cy="4293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44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DAFF0-5404-44B2-A9F6-2C67EDD36D0E}"/>
              </a:ext>
            </a:extLst>
          </p:cNvPr>
          <p:cNvSpPr>
            <a:spLocks noGrp="1"/>
          </p:cNvSpPr>
          <p:nvPr>
            <p:ph type="title"/>
          </p:nvPr>
        </p:nvSpPr>
        <p:spPr/>
        <p:txBody>
          <a:bodyPr/>
          <a:lstStyle/>
          <a:p>
            <a:r>
              <a:rPr lang="en-IN"/>
              <a:t>                                 </a:t>
            </a:r>
            <a:r>
              <a:rPr lang="en-IN" dirty="0"/>
              <a:t>Topic 1</a:t>
            </a:r>
          </a:p>
        </p:txBody>
      </p:sp>
      <p:sp>
        <p:nvSpPr>
          <p:cNvPr id="3" name="Content Placeholder 2">
            <a:extLst>
              <a:ext uri="{FF2B5EF4-FFF2-40B4-BE49-F238E27FC236}">
                <a16:creationId xmlns:a16="http://schemas.microsoft.com/office/drawing/2014/main" id="{DC0F7666-0ED3-4562-BE8C-5FA13B6733F5}"/>
              </a:ext>
            </a:extLst>
          </p:cNvPr>
          <p:cNvSpPr>
            <a:spLocks noGrp="1"/>
          </p:cNvSpPr>
          <p:nvPr>
            <p:ph idx="1"/>
          </p:nvPr>
        </p:nvSpPr>
        <p:spPr/>
        <p:txBody>
          <a:bodyPr/>
          <a:lstStyle/>
          <a:p>
            <a:pPr marL="0" indent="0" algn="ctr">
              <a:buNone/>
            </a:pPr>
            <a:endParaRPr lang="en-IN" dirty="0"/>
          </a:p>
          <a:p>
            <a:pPr marL="0" indent="0" algn="ctr">
              <a:buNone/>
            </a:pPr>
            <a:r>
              <a:rPr lang="en-IN" sz="3600" dirty="0">
                <a:solidFill>
                  <a:srgbClr val="FF0000"/>
                </a:solidFill>
              </a:rPr>
              <a:t>Talking About Self</a:t>
            </a:r>
          </a:p>
        </p:txBody>
      </p:sp>
    </p:spTree>
    <p:extLst>
      <p:ext uri="{BB962C8B-B14F-4D97-AF65-F5344CB8AC3E}">
        <p14:creationId xmlns:p14="http://schemas.microsoft.com/office/powerpoint/2010/main" val="1076708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7486A-E03F-48C1-A525-E5C9A0CF95DC}"/>
              </a:ext>
            </a:extLst>
          </p:cNvPr>
          <p:cNvSpPr>
            <a:spLocks noGrp="1"/>
          </p:cNvSpPr>
          <p:nvPr>
            <p:ph type="title"/>
          </p:nvPr>
        </p:nvSpPr>
        <p:spPr/>
        <p:txBody>
          <a:bodyPr/>
          <a:lstStyle/>
          <a:p>
            <a:r>
              <a:rPr lang="en-IN" dirty="0"/>
              <a:t>Four general ways of talking about self</a:t>
            </a:r>
          </a:p>
        </p:txBody>
      </p:sp>
      <p:sp>
        <p:nvSpPr>
          <p:cNvPr id="3" name="Content Placeholder 2">
            <a:extLst>
              <a:ext uri="{FF2B5EF4-FFF2-40B4-BE49-F238E27FC236}">
                <a16:creationId xmlns:a16="http://schemas.microsoft.com/office/drawing/2014/main" id="{1509F920-BF4A-4C72-885F-5D185DECF2B9}"/>
              </a:ext>
            </a:extLst>
          </p:cNvPr>
          <p:cNvSpPr>
            <a:spLocks noGrp="1"/>
          </p:cNvSpPr>
          <p:nvPr>
            <p:ph idx="1"/>
          </p:nvPr>
        </p:nvSpPr>
        <p:spPr/>
        <p:txBody>
          <a:bodyPr/>
          <a:lstStyle/>
          <a:p>
            <a:r>
              <a:rPr lang="en-US" dirty="0"/>
              <a:t>Describing yourself is really just telling people what you’re like.</a:t>
            </a:r>
          </a:p>
          <a:p>
            <a:r>
              <a:rPr lang="en-US" dirty="0"/>
              <a:t>You can tell someone what you look like.</a:t>
            </a:r>
          </a:p>
          <a:p>
            <a:r>
              <a:rPr lang="en-US" dirty="0"/>
              <a:t>You can say what your personality is like.</a:t>
            </a:r>
          </a:p>
          <a:p>
            <a:r>
              <a:rPr lang="en-US" dirty="0"/>
              <a:t>You might even say </a:t>
            </a:r>
            <a:r>
              <a:rPr lang="en-US" dirty="0">
                <a:hlinkClick r:id="rId2"/>
              </a:rPr>
              <a:t>where you’re from</a:t>
            </a:r>
            <a:r>
              <a:rPr lang="en-US" dirty="0"/>
              <a:t> or where you work</a:t>
            </a:r>
          </a:p>
          <a:p>
            <a:endParaRPr lang="en-IN" dirty="0"/>
          </a:p>
        </p:txBody>
      </p:sp>
    </p:spTree>
    <p:extLst>
      <p:ext uri="{BB962C8B-B14F-4D97-AF65-F5344CB8AC3E}">
        <p14:creationId xmlns:p14="http://schemas.microsoft.com/office/powerpoint/2010/main" val="200011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F7041-8FA3-4A3B-9898-4CB1C5A15D2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26D9121-B357-43A0-831E-724D159EC972}"/>
              </a:ext>
            </a:extLst>
          </p:cNvPr>
          <p:cNvSpPr>
            <a:spLocks noGrp="1"/>
          </p:cNvSpPr>
          <p:nvPr>
            <p:ph idx="1"/>
          </p:nvPr>
        </p:nvSpPr>
        <p:spPr/>
        <p:txBody>
          <a:bodyPr/>
          <a:lstStyle/>
          <a:p>
            <a:endParaRPr lang="en-IN" dirty="0"/>
          </a:p>
          <a:p>
            <a:r>
              <a:rPr lang="en-IN" dirty="0"/>
              <a:t>Why is it important to be able to talk about yourself?</a:t>
            </a:r>
          </a:p>
        </p:txBody>
      </p:sp>
    </p:spTree>
    <p:extLst>
      <p:ext uri="{BB962C8B-B14F-4D97-AF65-F5344CB8AC3E}">
        <p14:creationId xmlns:p14="http://schemas.microsoft.com/office/powerpoint/2010/main" val="1153718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06C2D-1FCF-4C74-8E94-52FC8701FAA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43C99657-53F2-411E-9F6D-5142E4C25883}"/>
              </a:ext>
            </a:extLst>
          </p:cNvPr>
          <p:cNvSpPr>
            <a:spLocks noGrp="1"/>
          </p:cNvSpPr>
          <p:nvPr>
            <p:ph idx="1"/>
          </p:nvPr>
        </p:nvSpPr>
        <p:spPr/>
        <p:txBody>
          <a:bodyPr/>
          <a:lstStyle/>
          <a:p>
            <a:r>
              <a:rPr lang="en-IN" dirty="0"/>
              <a:t>People want to know the real you, especially during interviews and social interactions.</a:t>
            </a:r>
          </a:p>
          <a:p>
            <a:r>
              <a:rPr lang="en-IN" dirty="0"/>
              <a:t>Marksheets themselves do not reveal your true worth.</a:t>
            </a:r>
          </a:p>
          <a:p>
            <a:r>
              <a:rPr lang="en-IN" dirty="0"/>
              <a:t>Your hobbies, interests, activities also are a part of your personality</a:t>
            </a:r>
          </a:p>
          <a:p>
            <a:r>
              <a:rPr lang="en-IN" dirty="0"/>
              <a:t>Many activities that you do help in developing your skills that employers are interested in.</a:t>
            </a:r>
          </a:p>
        </p:txBody>
      </p:sp>
    </p:spTree>
    <p:extLst>
      <p:ext uri="{BB962C8B-B14F-4D97-AF65-F5344CB8AC3E}">
        <p14:creationId xmlns:p14="http://schemas.microsoft.com/office/powerpoint/2010/main" val="3388193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7673E-8DD6-4EE0-8DAD-74E51E199233}"/>
              </a:ext>
            </a:extLst>
          </p:cNvPr>
          <p:cNvSpPr>
            <a:spLocks noGrp="1"/>
          </p:cNvSpPr>
          <p:nvPr>
            <p:ph type="title"/>
          </p:nvPr>
        </p:nvSpPr>
        <p:spPr/>
        <p:txBody>
          <a:bodyPr/>
          <a:lstStyle/>
          <a:p>
            <a:r>
              <a:rPr lang="en-IN" dirty="0"/>
              <a:t>Self Awareness</a:t>
            </a:r>
          </a:p>
        </p:txBody>
      </p:sp>
      <p:sp>
        <p:nvSpPr>
          <p:cNvPr id="3" name="Content Placeholder 2">
            <a:extLst>
              <a:ext uri="{FF2B5EF4-FFF2-40B4-BE49-F238E27FC236}">
                <a16:creationId xmlns:a16="http://schemas.microsoft.com/office/drawing/2014/main" id="{B49DEFA1-D7FD-460A-B425-9B25CA59E094}"/>
              </a:ext>
            </a:extLst>
          </p:cNvPr>
          <p:cNvSpPr>
            <a:spLocks noGrp="1"/>
          </p:cNvSpPr>
          <p:nvPr>
            <p:ph idx="1"/>
          </p:nvPr>
        </p:nvSpPr>
        <p:spPr>
          <a:xfrm>
            <a:off x="838200" y="1690688"/>
            <a:ext cx="10515600" cy="4486275"/>
          </a:xfrm>
        </p:spPr>
        <p:txBody>
          <a:bodyPr>
            <a:normAutofit fontScale="92500" lnSpcReduction="10000"/>
          </a:bodyPr>
          <a:lstStyle/>
          <a:p>
            <a:r>
              <a:rPr lang="en-IN" dirty="0"/>
              <a:t>So it is important to be aware of </a:t>
            </a:r>
          </a:p>
          <a:p>
            <a:r>
              <a:rPr lang="en-IN" dirty="0"/>
              <a:t>What do you like to do?</a:t>
            </a:r>
          </a:p>
          <a:p>
            <a:r>
              <a:rPr lang="en-IN" dirty="0"/>
              <a:t>What are you good at?</a:t>
            </a:r>
          </a:p>
          <a:p>
            <a:r>
              <a:rPr lang="en-IN" dirty="0"/>
              <a:t>What activities do you do in your free time for pleasure?</a:t>
            </a:r>
          </a:p>
          <a:p>
            <a:r>
              <a:rPr lang="en-IN" dirty="0"/>
              <a:t>Which of these activities  do you think will be helpful at your work place in future?</a:t>
            </a:r>
          </a:p>
          <a:p>
            <a:r>
              <a:rPr lang="en-IN" dirty="0"/>
              <a:t>Likes &amp; Dislikes</a:t>
            </a:r>
          </a:p>
          <a:p>
            <a:r>
              <a:rPr lang="en-IN" dirty="0"/>
              <a:t>How do you describe yourself? </a:t>
            </a:r>
          </a:p>
          <a:p>
            <a:r>
              <a:rPr lang="en-IN" dirty="0">
                <a:solidFill>
                  <a:srgbClr val="FF0000"/>
                </a:solidFill>
              </a:rPr>
              <a:t>Do what you love to do…… Choose a  profession that align with your interests and abilities. Importantly, do you have the right attitude for that work?</a:t>
            </a:r>
          </a:p>
          <a:p>
            <a:pPr marL="0" indent="0">
              <a:buNone/>
            </a:pPr>
            <a:endParaRPr lang="en-IN" dirty="0"/>
          </a:p>
        </p:txBody>
      </p:sp>
    </p:spTree>
    <p:extLst>
      <p:ext uri="{BB962C8B-B14F-4D97-AF65-F5344CB8AC3E}">
        <p14:creationId xmlns:p14="http://schemas.microsoft.com/office/powerpoint/2010/main" val="749491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8C5B0-3287-4F24-AE6F-337F4DBFEF25}"/>
              </a:ext>
            </a:extLst>
          </p:cNvPr>
          <p:cNvSpPr>
            <a:spLocks noGrp="1"/>
          </p:cNvSpPr>
          <p:nvPr>
            <p:ph type="title"/>
          </p:nvPr>
        </p:nvSpPr>
        <p:spPr/>
        <p:txBody>
          <a:bodyPr/>
          <a:lstStyle/>
          <a:p>
            <a:r>
              <a:rPr lang="en-IN" dirty="0"/>
              <a:t>Be aware of your strengths and weakness</a:t>
            </a:r>
          </a:p>
        </p:txBody>
      </p:sp>
      <p:sp>
        <p:nvSpPr>
          <p:cNvPr id="3" name="Content Placeholder 2">
            <a:extLst>
              <a:ext uri="{FF2B5EF4-FFF2-40B4-BE49-F238E27FC236}">
                <a16:creationId xmlns:a16="http://schemas.microsoft.com/office/drawing/2014/main" id="{008C94FA-0290-432B-9AD2-DAA31F8882E7}"/>
              </a:ext>
            </a:extLst>
          </p:cNvPr>
          <p:cNvSpPr>
            <a:spLocks noGrp="1"/>
          </p:cNvSpPr>
          <p:nvPr>
            <p:ph idx="1"/>
          </p:nvPr>
        </p:nvSpPr>
        <p:spPr>
          <a:xfrm>
            <a:off x="838200" y="1337482"/>
            <a:ext cx="10515600" cy="5520518"/>
          </a:xfrm>
        </p:spPr>
        <p:txBody>
          <a:bodyPr>
            <a:normAutofit lnSpcReduction="10000"/>
          </a:bodyPr>
          <a:lstStyle/>
          <a:p>
            <a:r>
              <a:rPr lang="en-US" sz="2800" b="0" i="0" dirty="0">
                <a:solidFill>
                  <a:srgbClr val="222222"/>
                </a:solidFill>
                <a:effectLst/>
                <a:latin typeface="Roboto"/>
              </a:rPr>
              <a:t>In general, good people skills are defined as the ability to listen, to communicate and to relate to others on a personal or professional level. Good people skills also extend to include problem-solving abilities, empathy for others and a willingness to work together toward the common </a:t>
            </a:r>
            <a:r>
              <a:rPr lang="en-US" sz="2800" dirty="0">
                <a:solidFill>
                  <a:srgbClr val="222222"/>
                </a:solidFill>
                <a:latin typeface="Roboto"/>
              </a:rPr>
              <a:t>good.(team building,)</a:t>
            </a:r>
          </a:p>
          <a:p>
            <a:r>
              <a:rPr lang="en-US" sz="2800" dirty="0">
                <a:solidFill>
                  <a:srgbClr val="222222"/>
                </a:solidFill>
                <a:latin typeface="Roboto"/>
              </a:rPr>
              <a:t>Leadership skills/ team building</a:t>
            </a:r>
          </a:p>
          <a:p>
            <a:r>
              <a:rPr lang="en-US" dirty="0">
                <a:solidFill>
                  <a:srgbClr val="222222"/>
                </a:solidFill>
                <a:latin typeface="Roboto"/>
              </a:rPr>
              <a:t>Technical Skill.</a:t>
            </a:r>
          </a:p>
          <a:p>
            <a:r>
              <a:rPr lang="en-US" dirty="0">
                <a:solidFill>
                  <a:srgbClr val="222222"/>
                </a:solidFill>
                <a:latin typeface="Roboto"/>
              </a:rPr>
              <a:t>Critical Skills /Analytical skills</a:t>
            </a:r>
          </a:p>
          <a:p>
            <a:r>
              <a:rPr lang="en-US" dirty="0">
                <a:solidFill>
                  <a:srgbClr val="222222"/>
                </a:solidFill>
                <a:latin typeface="Roboto"/>
              </a:rPr>
              <a:t>Creativity(performing arts/ painting/)</a:t>
            </a:r>
          </a:p>
          <a:p>
            <a:r>
              <a:rPr lang="en-US" dirty="0">
                <a:solidFill>
                  <a:srgbClr val="222222"/>
                </a:solidFill>
                <a:latin typeface="Roboto"/>
              </a:rPr>
              <a:t>Knowledge Acquisition </a:t>
            </a:r>
          </a:p>
          <a:p>
            <a:r>
              <a:rPr lang="en-US" dirty="0">
                <a:solidFill>
                  <a:srgbClr val="222222"/>
                </a:solidFill>
                <a:latin typeface="Roboto"/>
              </a:rPr>
              <a:t>Numerical skills/ data skills</a:t>
            </a:r>
          </a:p>
          <a:p>
            <a:r>
              <a:rPr lang="en-US" dirty="0">
                <a:solidFill>
                  <a:srgbClr val="222222"/>
                </a:solidFill>
                <a:latin typeface="Roboto"/>
              </a:rPr>
              <a:t>Deep knowledge of computers/ software/ hardware / </a:t>
            </a:r>
            <a:r>
              <a:rPr lang="en-US" dirty="0" err="1">
                <a:solidFill>
                  <a:srgbClr val="222222"/>
                </a:solidFill>
                <a:latin typeface="Roboto"/>
              </a:rPr>
              <a:t>processess</a:t>
            </a:r>
            <a:endParaRPr lang="en-US" dirty="0">
              <a:solidFill>
                <a:srgbClr val="222222"/>
              </a:solidFill>
              <a:latin typeface="Roboto"/>
            </a:endParaRPr>
          </a:p>
          <a:p>
            <a:endParaRPr lang="en-IN" dirty="0"/>
          </a:p>
        </p:txBody>
      </p:sp>
    </p:spTree>
    <p:extLst>
      <p:ext uri="{BB962C8B-B14F-4D97-AF65-F5344CB8AC3E}">
        <p14:creationId xmlns:p14="http://schemas.microsoft.com/office/powerpoint/2010/main" val="90421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CB39D-11D7-4F1E-BA00-A2CBCD435C1A}"/>
              </a:ext>
            </a:extLst>
          </p:cNvPr>
          <p:cNvSpPr>
            <a:spLocks noGrp="1"/>
          </p:cNvSpPr>
          <p:nvPr>
            <p:ph type="title"/>
          </p:nvPr>
        </p:nvSpPr>
        <p:spPr>
          <a:xfrm>
            <a:off x="838200" y="365126"/>
            <a:ext cx="10515600" cy="685752"/>
          </a:xfrm>
        </p:spPr>
        <p:txBody>
          <a:bodyPr>
            <a:normAutofit/>
          </a:bodyPr>
          <a:lstStyle/>
          <a:p>
            <a:r>
              <a:rPr lang="en-IN" sz="2800" dirty="0"/>
              <a:t>A common basic way is as under:</a:t>
            </a:r>
          </a:p>
        </p:txBody>
      </p:sp>
      <p:sp>
        <p:nvSpPr>
          <p:cNvPr id="3" name="Content Placeholder 2">
            <a:extLst>
              <a:ext uri="{FF2B5EF4-FFF2-40B4-BE49-F238E27FC236}">
                <a16:creationId xmlns:a16="http://schemas.microsoft.com/office/drawing/2014/main" id="{36419F5B-B414-4A98-BB2E-89DCF10B1CD7}"/>
              </a:ext>
            </a:extLst>
          </p:cNvPr>
          <p:cNvSpPr>
            <a:spLocks noGrp="1"/>
          </p:cNvSpPr>
          <p:nvPr>
            <p:ph idx="1"/>
          </p:nvPr>
        </p:nvSpPr>
        <p:spPr>
          <a:xfrm>
            <a:off x="838200" y="1214652"/>
            <a:ext cx="10515600" cy="4962311"/>
          </a:xfrm>
        </p:spPr>
        <p:txBody>
          <a:bodyPr>
            <a:normAutofit fontScale="85000" lnSpcReduction="20000"/>
          </a:bodyPr>
          <a:lstStyle/>
          <a:p>
            <a:r>
              <a:rPr lang="en-US" b="0" i="1" dirty="0">
                <a:solidFill>
                  <a:srgbClr val="FF0000"/>
                </a:solidFill>
                <a:effectLst/>
                <a:latin typeface="british_council"/>
              </a:rPr>
              <a:t>Write this in the Journal about yourself</a:t>
            </a:r>
          </a:p>
          <a:p>
            <a:r>
              <a:rPr lang="en-US" b="0" i="1" dirty="0">
                <a:solidFill>
                  <a:srgbClr val="000000"/>
                </a:solidFill>
                <a:effectLst/>
                <a:latin typeface="british_council"/>
              </a:rPr>
              <a:t>My name’s .............</a:t>
            </a:r>
            <a:br>
              <a:rPr lang="en-US" b="0" i="1" dirty="0">
                <a:solidFill>
                  <a:srgbClr val="000000"/>
                </a:solidFill>
                <a:effectLst/>
                <a:latin typeface="british_council"/>
              </a:rPr>
            </a:br>
            <a:r>
              <a:rPr lang="en-US" b="0" i="1" dirty="0">
                <a:solidFill>
                  <a:srgbClr val="000000"/>
                </a:solidFill>
                <a:effectLst/>
                <a:latin typeface="british_council"/>
              </a:rPr>
              <a:t>I’m from ... / I live in ...</a:t>
            </a:r>
            <a:br>
              <a:rPr lang="en-US" b="0" i="1" dirty="0">
                <a:solidFill>
                  <a:srgbClr val="000000"/>
                </a:solidFill>
                <a:effectLst/>
                <a:latin typeface="british_council"/>
              </a:rPr>
            </a:br>
            <a:r>
              <a:rPr lang="en-US" b="0" i="1" dirty="0">
                <a:solidFill>
                  <a:srgbClr val="000000"/>
                </a:solidFill>
                <a:effectLst/>
                <a:latin typeface="british_council"/>
              </a:rPr>
              <a:t>I was born in ...</a:t>
            </a:r>
            <a:br>
              <a:rPr lang="en-US" b="0" i="1" dirty="0">
                <a:solidFill>
                  <a:srgbClr val="000000"/>
                </a:solidFill>
                <a:effectLst/>
                <a:latin typeface="british_council"/>
              </a:rPr>
            </a:br>
            <a:r>
              <a:rPr lang="en-US" b="0" i="1" dirty="0">
                <a:solidFill>
                  <a:srgbClr val="000000"/>
                </a:solidFill>
                <a:effectLst/>
                <a:latin typeface="british_council"/>
              </a:rPr>
              <a:t>I’m ... years old.</a:t>
            </a:r>
            <a:br>
              <a:rPr lang="en-US" b="0" i="1" dirty="0">
                <a:solidFill>
                  <a:srgbClr val="000000"/>
                </a:solidFill>
                <a:effectLst/>
                <a:latin typeface="british_council"/>
              </a:rPr>
            </a:br>
            <a:r>
              <a:rPr lang="en-US" b="0" i="1" dirty="0">
                <a:solidFill>
                  <a:srgbClr val="000000"/>
                </a:solidFill>
                <a:effectLst/>
                <a:latin typeface="british_council"/>
              </a:rPr>
              <a:t>I studied in .......................... School…………………….</a:t>
            </a:r>
            <a:br>
              <a:rPr lang="en-US" b="0" i="1" dirty="0">
                <a:solidFill>
                  <a:srgbClr val="000000"/>
                </a:solidFill>
                <a:effectLst/>
                <a:latin typeface="british_council"/>
              </a:rPr>
            </a:br>
            <a:r>
              <a:rPr lang="en-US" b="0" i="1" dirty="0">
                <a:solidFill>
                  <a:srgbClr val="000000"/>
                </a:solidFill>
                <a:effectLst/>
                <a:latin typeface="british_council"/>
              </a:rPr>
              <a:t>I like ............ because ...........</a:t>
            </a:r>
            <a:br>
              <a:rPr lang="en-US" b="0" i="1" dirty="0">
                <a:solidFill>
                  <a:srgbClr val="000000"/>
                </a:solidFill>
                <a:effectLst/>
                <a:latin typeface="british_council"/>
              </a:rPr>
            </a:br>
            <a:r>
              <a:rPr lang="en-US" b="0" i="1" dirty="0">
                <a:solidFill>
                  <a:srgbClr val="000000"/>
                </a:solidFill>
                <a:effectLst/>
                <a:latin typeface="british_council"/>
              </a:rPr>
              <a:t>I don’t like ... because ...............</a:t>
            </a:r>
            <a:br>
              <a:rPr lang="en-US" b="0" i="1" dirty="0">
                <a:solidFill>
                  <a:srgbClr val="000000"/>
                </a:solidFill>
                <a:effectLst/>
                <a:latin typeface="british_council"/>
              </a:rPr>
            </a:br>
            <a:r>
              <a:rPr lang="en-US" b="0" i="1" dirty="0">
                <a:solidFill>
                  <a:srgbClr val="000000"/>
                </a:solidFill>
                <a:effectLst/>
                <a:latin typeface="british_council"/>
              </a:rPr>
              <a:t>In my free time………… / After school, I .....................................</a:t>
            </a:r>
          </a:p>
          <a:p>
            <a:pPr marL="0" indent="0">
              <a:buNone/>
            </a:pPr>
            <a:r>
              <a:rPr lang="en-US" b="0" i="1" dirty="0">
                <a:solidFill>
                  <a:srgbClr val="000000"/>
                </a:solidFill>
                <a:effectLst/>
                <a:latin typeface="british_council"/>
              </a:rPr>
              <a:t>   I feel happy when………………………….</a:t>
            </a:r>
          </a:p>
          <a:p>
            <a:pPr marL="0" indent="0">
              <a:buNone/>
            </a:pPr>
            <a:r>
              <a:rPr lang="en-US" b="0" i="1" dirty="0">
                <a:solidFill>
                  <a:srgbClr val="000000"/>
                </a:solidFill>
                <a:effectLst/>
                <a:latin typeface="british_council"/>
              </a:rPr>
              <a:t>  I get angry if/when……………………………….</a:t>
            </a:r>
            <a:br>
              <a:rPr lang="en-US" b="0" i="1" dirty="0">
                <a:solidFill>
                  <a:srgbClr val="000000"/>
                </a:solidFill>
                <a:effectLst/>
                <a:latin typeface="british_council"/>
              </a:rPr>
            </a:br>
            <a:r>
              <a:rPr lang="en-US" b="0" i="1" dirty="0">
                <a:solidFill>
                  <a:srgbClr val="000000"/>
                </a:solidFill>
                <a:effectLst/>
                <a:latin typeface="british_council"/>
              </a:rPr>
              <a:t>   My best friends are ... because ...</a:t>
            </a:r>
            <a:br>
              <a:rPr lang="en-US" b="0" i="1" dirty="0">
                <a:solidFill>
                  <a:srgbClr val="000000"/>
                </a:solidFill>
                <a:effectLst/>
                <a:latin typeface="british_council"/>
              </a:rPr>
            </a:br>
            <a:r>
              <a:rPr lang="en-US" b="0" i="1" dirty="0">
                <a:solidFill>
                  <a:srgbClr val="000000"/>
                </a:solidFill>
                <a:effectLst/>
                <a:latin typeface="british_council"/>
              </a:rPr>
              <a:t>   My </a:t>
            </a:r>
            <a:r>
              <a:rPr lang="en-US" b="0" i="1" dirty="0" err="1">
                <a:solidFill>
                  <a:srgbClr val="000000"/>
                </a:solidFill>
                <a:effectLst/>
                <a:latin typeface="british_council"/>
              </a:rPr>
              <a:t>favourite</a:t>
            </a:r>
            <a:r>
              <a:rPr lang="en-US" b="0" i="1" dirty="0">
                <a:solidFill>
                  <a:srgbClr val="000000"/>
                </a:solidFill>
                <a:effectLst/>
                <a:latin typeface="british_council"/>
              </a:rPr>
              <a:t> (school subject, actor, pop group, sport) is ... because ...</a:t>
            </a:r>
            <a:br>
              <a:rPr lang="en-US" b="0" i="1" dirty="0">
                <a:solidFill>
                  <a:srgbClr val="000000"/>
                </a:solidFill>
                <a:effectLst/>
                <a:latin typeface="british_council"/>
              </a:rPr>
            </a:br>
            <a:r>
              <a:rPr lang="en-US" b="0" i="1" dirty="0">
                <a:solidFill>
                  <a:srgbClr val="000000"/>
                </a:solidFill>
                <a:effectLst/>
                <a:latin typeface="british_council"/>
              </a:rPr>
              <a:t>    I have ... brothers and……….. sisters./I am an only child</a:t>
            </a:r>
            <a:br>
              <a:rPr lang="en-US" b="0" i="1" dirty="0">
                <a:solidFill>
                  <a:srgbClr val="000000"/>
                </a:solidFill>
                <a:effectLst/>
                <a:latin typeface="british_council"/>
              </a:rPr>
            </a:br>
            <a:r>
              <a:rPr lang="en-US" b="0" i="1" dirty="0">
                <a:solidFill>
                  <a:srgbClr val="000000"/>
                </a:solidFill>
                <a:effectLst/>
                <a:latin typeface="british_council"/>
              </a:rPr>
              <a:t>    In the future, I’d like to ... because </a:t>
            </a:r>
          </a:p>
          <a:p>
            <a:pPr marL="0" indent="0">
              <a:buNone/>
            </a:pPr>
            <a:r>
              <a:rPr lang="en-US" i="1" dirty="0">
                <a:solidFill>
                  <a:srgbClr val="000000"/>
                </a:solidFill>
                <a:latin typeface="british_council"/>
              </a:rPr>
              <a:t>As a person, I am…………………………………………………………………</a:t>
            </a:r>
            <a:endParaRPr lang="en-IN" dirty="0"/>
          </a:p>
        </p:txBody>
      </p:sp>
    </p:spTree>
    <p:extLst>
      <p:ext uri="{BB962C8B-B14F-4D97-AF65-F5344CB8AC3E}">
        <p14:creationId xmlns:p14="http://schemas.microsoft.com/office/powerpoint/2010/main" val="2431465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446DE-694F-4B82-A496-04D3192BBED0}"/>
              </a:ext>
            </a:extLst>
          </p:cNvPr>
          <p:cNvSpPr>
            <a:spLocks noGrp="1"/>
          </p:cNvSpPr>
          <p:nvPr>
            <p:ph type="title"/>
          </p:nvPr>
        </p:nvSpPr>
        <p:spPr>
          <a:xfrm>
            <a:off x="838200" y="365126"/>
            <a:ext cx="10515600" cy="958708"/>
          </a:xfrm>
        </p:spPr>
        <p:txBody>
          <a:bodyPr/>
          <a:lstStyle/>
          <a:p>
            <a:r>
              <a:rPr lang="en-IN" dirty="0"/>
              <a:t>Words to describe personality</a:t>
            </a:r>
          </a:p>
        </p:txBody>
      </p:sp>
      <p:sp>
        <p:nvSpPr>
          <p:cNvPr id="3" name="Content Placeholder 2">
            <a:extLst>
              <a:ext uri="{FF2B5EF4-FFF2-40B4-BE49-F238E27FC236}">
                <a16:creationId xmlns:a16="http://schemas.microsoft.com/office/drawing/2014/main" id="{F2288F9D-9E99-4647-91E2-EBBE9C1085D5}"/>
              </a:ext>
            </a:extLst>
          </p:cNvPr>
          <p:cNvSpPr>
            <a:spLocks noGrp="1"/>
          </p:cNvSpPr>
          <p:nvPr>
            <p:ph idx="1"/>
          </p:nvPr>
        </p:nvSpPr>
        <p:spPr>
          <a:xfrm>
            <a:off x="838200" y="1323834"/>
            <a:ext cx="10515600" cy="5169040"/>
          </a:xfrm>
        </p:spPr>
        <p:txBody>
          <a:bodyPr>
            <a:normAutofit lnSpcReduction="10000"/>
          </a:bodyPr>
          <a:lstStyle/>
          <a:p>
            <a:r>
              <a:rPr lang="en-US" b="1" dirty="0"/>
              <a:t>Affable</a:t>
            </a:r>
            <a:r>
              <a:rPr lang="en-US" dirty="0"/>
              <a:t> — He’s easy to talk to.</a:t>
            </a:r>
            <a:br>
              <a:rPr lang="en-US" dirty="0"/>
            </a:br>
            <a:r>
              <a:rPr lang="en-US" b="1" dirty="0"/>
              <a:t>Agreeable</a:t>
            </a:r>
            <a:r>
              <a:rPr lang="en-US" dirty="0"/>
              <a:t> — He’s enjoyable to talk to.</a:t>
            </a:r>
            <a:br>
              <a:rPr lang="en-US" dirty="0"/>
            </a:br>
            <a:r>
              <a:rPr lang="en-US" b="1" dirty="0"/>
              <a:t>Amiable</a:t>
            </a:r>
            <a:r>
              <a:rPr lang="en-US" dirty="0"/>
              <a:t> — He’s friendly and nice.</a:t>
            </a:r>
            <a:br>
              <a:rPr lang="en-US" dirty="0"/>
            </a:br>
            <a:r>
              <a:rPr lang="en-US" b="1" dirty="0"/>
              <a:t>Charming</a:t>
            </a:r>
            <a:r>
              <a:rPr lang="en-US" dirty="0"/>
              <a:t> — He has a “magic” effect that makes people like him.</a:t>
            </a:r>
            <a:br>
              <a:rPr lang="en-US" dirty="0"/>
            </a:br>
            <a:r>
              <a:rPr lang="en-US" b="1" dirty="0"/>
              <a:t>Polite</a:t>
            </a:r>
            <a:r>
              <a:rPr lang="en-US" dirty="0"/>
              <a:t> — He’s good at saying “please,” “thank you,” etc.</a:t>
            </a:r>
            <a:br>
              <a:rPr lang="en-US" dirty="0"/>
            </a:br>
            <a:r>
              <a:rPr lang="en-US" b="1" dirty="0"/>
              <a:t>Likeable</a:t>
            </a:r>
            <a:r>
              <a:rPr lang="en-US" dirty="0"/>
              <a:t> — He’s easy to like.</a:t>
            </a:r>
            <a:br>
              <a:rPr lang="en-US" dirty="0"/>
            </a:br>
            <a:r>
              <a:rPr lang="en-US" b="1" dirty="0"/>
              <a:t>Gregarious</a:t>
            </a:r>
            <a:r>
              <a:rPr lang="en-US" dirty="0"/>
              <a:t> — He likes being with other people.</a:t>
            </a:r>
          </a:p>
          <a:p>
            <a:r>
              <a:rPr lang="en-US" b="1" dirty="0"/>
              <a:t>Considerate</a:t>
            </a:r>
            <a:r>
              <a:rPr lang="en-US" dirty="0"/>
              <a:t> — He always thinks about other people when he does something or talks to someone.</a:t>
            </a:r>
            <a:br>
              <a:rPr lang="en-US" dirty="0"/>
            </a:br>
            <a:r>
              <a:rPr lang="en-US" b="1" dirty="0"/>
              <a:t>Sympathetic</a:t>
            </a:r>
            <a:r>
              <a:rPr lang="en-US" dirty="0"/>
              <a:t>* — He shows that he understands and cares about other people’s problems.</a:t>
            </a:r>
          </a:p>
          <a:p>
            <a:r>
              <a:rPr lang="en-US" b="1" dirty="0"/>
              <a:t>Understanding</a:t>
            </a:r>
            <a:r>
              <a:rPr lang="en-US" dirty="0"/>
              <a:t> — The same as “sympathetic” — he understands other people’s problems well.</a:t>
            </a:r>
            <a:endParaRPr lang="en-IN" dirty="0"/>
          </a:p>
        </p:txBody>
      </p:sp>
    </p:spTree>
    <p:extLst>
      <p:ext uri="{BB962C8B-B14F-4D97-AF65-F5344CB8AC3E}">
        <p14:creationId xmlns:p14="http://schemas.microsoft.com/office/powerpoint/2010/main" val="4120551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2262</TotalTime>
  <Words>1669</Words>
  <Application>Microsoft Office PowerPoint</Application>
  <PresentationFormat>Widescreen</PresentationFormat>
  <Paragraphs>98</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british_council</vt:lpstr>
      <vt:lpstr>Calibri</vt:lpstr>
      <vt:lpstr>Calibri Light</vt:lpstr>
      <vt:lpstr>Helvetica</vt:lpstr>
      <vt:lpstr>inherit</vt:lpstr>
      <vt:lpstr>Roboto</vt:lpstr>
      <vt:lpstr>Office Theme</vt:lpstr>
      <vt:lpstr>                         BCA Semester I</vt:lpstr>
      <vt:lpstr>                                 Topic 1</vt:lpstr>
      <vt:lpstr>Four general ways of talking about self</vt:lpstr>
      <vt:lpstr>PowerPoint Presentation</vt:lpstr>
      <vt:lpstr>PowerPoint Presentation</vt:lpstr>
      <vt:lpstr>Self Awareness</vt:lpstr>
      <vt:lpstr>Be aware of your strengths and weakness</vt:lpstr>
      <vt:lpstr>A common basic way is as under:</vt:lpstr>
      <vt:lpstr>Words to describe personality</vt:lpstr>
      <vt:lpstr>Words to describe personality</vt:lpstr>
      <vt:lpstr>Words to describe personality</vt:lpstr>
      <vt:lpstr>PowerPoint Presentation</vt:lpstr>
      <vt:lpstr>Words to describe negative personality Traits</vt:lpstr>
      <vt:lpstr>Talking about self at Interviews</vt:lpstr>
      <vt:lpstr>PowerPoint Presentation</vt:lpstr>
      <vt:lpstr>Learning to talk about strengths&amp; weaknesses</vt:lpstr>
      <vt:lpstr>PowerPoint Presentation</vt:lpstr>
      <vt:lpstr>PowerPoint Presentation</vt:lpstr>
      <vt:lpstr> In 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BSc Semester I</dc:title>
  <dc:creator>Dr C. R. Gurjar</dc:creator>
  <cp:lastModifiedBy>Dr C. R. Gurjar</cp:lastModifiedBy>
  <cp:revision>18</cp:revision>
  <dcterms:created xsi:type="dcterms:W3CDTF">2020-08-14T04:07:22Z</dcterms:created>
  <dcterms:modified xsi:type="dcterms:W3CDTF">2020-09-09T13:00:21Z</dcterms:modified>
</cp:coreProperties>
</file>